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26"/>
  </p:notesMasterIdLst>
  <p:sldIdLst>
    <p:sldId id="256" r:id="rId2"/>
    <p:sldId id="268" r:id="rId3"/>
    <p:sldId id="305" r:id="rId4"/>
    <p:sldId id="306" r:id="rId5"/>
    <p:sldId id="275" r:id="rId6"/>
    <p:sldId id="276" r:id="rId7"/>
    <p:sldId id="318" r:id="rId8"/>
    <p:sldId id="297" r:id="rId9"/>
    <p:sldId id="298" r:id="rId10"/>
    <p:sldId id="299" r:id="rId11"/>
    <p:sldId id="307" r:id="rId12"/>
    <p:sldId id="301" r:id="rId13"/>
    <p:sldId id="308" r:id="rId14"/>
    <p:sldId id="282" r:id="rId15"/>
    <p:sldId id="285" r:id="rId16"/>
    <p:sldId id="287" r:id="rId17"/>
    <p:sldId id="303" r:id="rId18"/>
    <p:sldId id="309" r:id="rId19"/>
    <p:sldId id="313" r:id="rId20"/>
    <p:sldId id="314" r:id="rId21"/>
    <p:sldId id="315" r:id="rId22"/>
    <p:sldId id="316" r:id="rId23"/>
    <p:sldId id="312" r:id="rId24"/>
    <p:sldId id="310"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hart, Kasey [PRI-1PP]" initials="LK[" lastIdx="0" clrIdx="0">
    <p:extLst>
      <p:ext uri="{19B8F6BF-5375-455C-9EA6-DF929625EA0E}">
        <p15:presenceInfo xmlns:p15="http://schemas.microsoft.com/office/powerpoint/2012/main" userId="S-1-5-21-1935655697-1580818891-725345543-19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71" d="100"/>
          <a:sy n="71"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396A02-75C6-4302-B6EE-C9FBC74A1AEB}"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12B8B174-F611-46CA-924A-91BB4D12C14A}">
      <dgm:prSet/>
      <dgm:spPr/>
      <dgm:t>
        <a:bodyPr/>
        <a:lstStyle/>
        <a:p>
          <a:r>
            <a:rPr lang="en-US"/>
            <a:t>Legal Consultation </a:t>
          </a:r>
        </a:p>
      </dgm:t>
    </dgm:pt>
    <dgm:pt modelId="{CDC29B88-FE27-43BF-93AA-B6BFA1F2759B}" type="parTrans" cxnId="{F22FCD61-5956-4032-BB60-B707411367C1}">
      <dgm:prSet/>
      <dgm:spPr/>
      <dgm:t>
        <a:bodyPr/>
        <a:lstStyle/>
        <a:p>
          <a:endParaRPr lang="en-US"/>
        </a:p>
      </dgm:t>
    </dgm:pt>
    <dgm:pt modelId="{4B1256A1-1321-4381-B4A3-87BFE185E3F5}" type="sibTrans" cxnId="{F22FCD61-5956-4032-BB60-B707411367C1}">
      <dgm:prSet/>
      <dgm:spPr/>
      <dgm:t>
        <a:bodyPr/>
        <a:lstStyle/>
        <a:p>
          <a:endParaRPr lang="en-US"/>
        </a:p>
      </dgm:t>
    </dgm:pt>
    <dgm:pt modelId="{B6EC9830-550D-4438-A054-D4D43868C7C4}">
      <dgm:prSet/>
      <dgm:spPr/>
      <dgm:t>
        <a:bodyPr/>
        <a:lstStyle/>
        <a:p>
          <a:r>
            <a:rPr lang="en-US" dirty="0"/>
            <a:t>Legal Correspondence </a:t>
          </a:r>
        </a:p>
      </dgm:t>
    </dgm:pt>
    <dgm:pt modelId="{BE00A624-7E2C-4877-A969-98A01E24C6BB}" type="parTrans" cxnId="{79E3C57F-A815-4948-B95B-B41A4005C863}">
      <dgm:prSet/>
      <dgm:spPr/>
      <dgm:t>
        <a:bodyPr/>
        <a:lstStyle/>
        <a:p>
          <a:endParaRPr lang="en-US"/>
        </a:p>
      </dgm:t>
    </dgm:pt>
    <dgm:pt modelId="{273D73C3-1CA3-47A8-B04A-56390DC2E380}" type="sibTrans" cxnId="{79E3C57F-A815-4948-B95B-B41A4005C863}">
      <dgm:prSet/>
      <dgm:spPr/>
      <dgm:t>
        <a:bodyPr/>
        <a:lstStyle/>
        <a:p>
          <a:endParaRPr lang="en-US"/>
        </a:p>
      </dgm:t>
    </dgm:pt>
    <dgm:pt modelId="{357F26DE-9E3E-4E1B-A8B3-08B04052365D}">
      <dgm:prSet/>
      <dgm:spPr/>
      <dgm:t>
        <a:bodyPr/>
        <a:lstStyle/>
        <a:p>
          <a:r>
            <a:rPr lang="en-US"/>
            <a:t>Debt Collection Letters</a:t>
          </a:r>
        </a:p>
      </dgm:t>
    </dgm:pt>
    <dgm:pt modelId="{2866D6C2-6290-4AAB-B506-3A4871A6F7A8}" type="parTrans" cxnId="{604362FB-64DE-4E0B-85A2-E3923A30D88F}">
      <dgm:prSet/>
      <dgm:spPr/>
      <dgm:t>
        <a:bodyPr/>
        <a:lstStyle/>
        <a:p>
          <a:endParaRPr lang="en-US"/>
        </a:p>
      </dgm:t>
    </dgm:pt>
    <dgm:pt modelId="{4F83EE19-3535-4C4A-8225-57282B0B96E2}" type="sibTrans" cxnId="{604362FB-64DE-4E0B-85A2-E3923A30D88F}">
      <dgm:prSet/>
      <dgm:spPr/>
      <dgm:t>
        <a:bodyPr/>
        <a:lstStyle/>
        <a:p>
          <a:endParaRPr lang="en-US"/>
        </a:p>
      </dgm:t>
    </dgm:pt>
    <dgm:pt modelId="{EC8BBBE0-8BE1-454E-961C-7B4A456B3F63}">
      <dgm:prSet/>
      <dgm:spPr/>
      <dgm:t>
        <a:bodyPr/>
        <a:lstStyle/>
        <a:p>
          <a:r>
            <a:rPr lang="en-US" dirty="0"/>
            <a:t>Basic Contract Review </a:t>
          </a:r>
        </a:p>
      </dgm:t>
    </dgm:pt>
    <dgm:pt modelId="{7E98CBA6-04AD-4678-8BC9-177C10465840}" type="parTrans" cxnId="{29235065-878F-483B-B080-4C72B9E21D25}">
      <dgm:prSet/>
      <dgm:spPr/>
      <dgm:t>
        <a:bodyPr/>
        <a:lstStyle/>
        <a:p>
          <a:endParaRPr lang="en-US"/>
        </a:p>
      </dgm:t>
    </dgm:pt>
    <dgm:pt modelId="{ECEE6BEE-FA55-423E-8CC1-A6AE1B279101}" type="sibTrans" cxnId="{29235065-878F-483B-B080-4C72B9E21D25}">
      <dgm:prSet/>
      <dgm:spPr/>
      <dgm:t>
        <a:bodyPr/>
        <a:lstStyle/>
        <a:p>
          <a:endParaRPr lang="en-US"/>
        </a:p>
      </dgm:t>
    </dgm:pt>
    <dgm:pt modelId="{92664BDF-CF39-4B5C-B502-EF97B5237FBB}">
      <dgm:prSet/>
      <dgm:spPr/>
      <dgm:t>
        <a:bodyPr/>
        <a:lstStyle/>
        <a:p>
          <a:r>
            <a:rPr lang="en-US"/>
            <a:t>Executed Contract Review</a:t>
          </a:r>
        </a:p>
      </dgm:t>
    </dgm:pt>
    <dgm:pt modelId="{3518E099-C9E5-4237-8791-ACB39C863D4A}" type="parTrans" cxnId="{FD80463B-B743-4D12-A506-00ACC3BA1BC7}">
      <dgm:prSet/>
      <dgm:spPr/>
      <dgm:t>
        <a:bodyPr/>
        <a:lstStyle/>
        <a:p>
          <a:endParaRPr lang="en-US"/>
        </a:p>
      </dgm:t>
    </dgm:pt>
    <dgm:pt modelId="{597D2200-BCC1-44EA-9B2F-F235F8DC3C20}" type="sibTrans" cxnId="{FD80463B-B743-4D12-A506-00ACC3BA1BC7}">
      <dgm:prSet/>
      <dgm:spPr/>
      <dgm:t>
        <a:bodyPr/>
        <a:lstStyle/>
        <a:p>
          <a:endParaRPr lang="en-US"/>
        </a:p>
      </dgm:t>
    </dgm:pt>
    <dgm:pt modelId="{6CD91363-82E2-4B85-AB8A-0F687D1B420A}">
      <dgm:prSet/>
      <dgm:spPr/>
      <dgm:t>
        <a:bodyPr/>
        <a:lstStyle/>
        <a:p>
          <a:r>
            <a:rPr lang="en-US"/>
            <a:t>Document Review </a:t>
          </a:r>
        </a:p>
      </dgm:t>
    </dgm:pt>
    <dgm:pt modelId="{EEA94988-00F9-49D3-9CF1-E8C272BDA328}" type="parTrans" cxnId="{60A11A39-BF74-4360-BB4A-7C994756BF17}">
      <dgm:prSet/>
      <dgm:spPr/>
      <dgm:t>
        <a:bodyPr/>
        <a:lstStyle/>
        <a:p>
          <a:endParaRPr lang="en-US"/>
        </a:p>
      </dgm:t>
    </dgm:pt>
    <dgm:pt modelId="{CD542688-F0F4-4C11-BCEE-3DC71AB103A2}" type="sibTrans" cxnId="{60A11A39-BF74-4360-BB4A-7C994756BF17}">
      <dgm:prSet/>
      <dgm:spPr/>
      <dgm:t>
        <a:bodyPr/>
        <a:lstStyle/>
        <a:p>
          <a:endParaRPr lang="en-US"/>
        </a:p>
      </dgm:t>
    </dgm:pt>
    <dgm:pt modelId="{84DADC53-1B6E-4F43-AA04-3C4945FDB186}">
      <dgm:prSet/>
      <dgm:spPr/>
      <dgm:t>
        <a:bodyPr/>
        <a:lstStyle/>
        <a:p>
          <a:r>
            <a:rPr lang="en-US"/>
            <a:t>Reduced-Fee Services </a:t>
          </a:r>
        </a:p>
      </dgm:t>
    </dgm:pt>
    <dgm:pt modelId="{A6DF3574-9869-4A7E-AFA4-B998FD1223F0}" type="parTrans" cxnId="{8D65C3C7-8241-4D5A-87A4-7DFA70372101}">
      <dgm:prSet/>
      <dgm:spPr/>
      <dgm:t>
        <a:bodyPr/>
        <a:lstStyle/>
        <a:p>
          <a:endParaRPr lang="en-US"/>
        </a:p>
      </dgm:t>
    </dgm:pt>
    <dgm:pt modelId="{F56030C0-CBE6-4D67-B213-C1B67A91DE97}" type="sibTrans" cxnId="{8D65C3C7-8241-4D5A-87A4-7DFA70372101}">
      <dgm:prSet/>
      <dgm:spPr/>
      <dgm:t>
        <a:bodyPr/>
        <a:lstStyle/>
        <a:p>
          <a:endParaRPr lang="en-US"/>
        </a:p>
      </dgm:t>
    </dgm:pt>
    <dgm:pt modelId="{9E7E33CB-A7E4-453F-8618-283DE03041F6}">
      <dgm:prSet/>
      <dgm:spPr/>
      <dgm:t>
        <a:bodyPr/>
        <a:lstStyle/>
        <a:p>
          <a:r>
            <a:rPr lang="en-US" dirty="0"/>
            <a:t>Trial Defense Benefit</a:t>
          </a:r>
        </a:p>
      </dgm:t>
    </dgm:pt>
    <dgm:pt modelId="{6667FD00-C5AE-4BE5-BEEA-EBDC990D90AD}" type="parTrans" cxnId="{3CCFEAAD-7501-439F-AE47-EC2F1EC3644D}">
      <dgm:prSet/>
      <dgm:spPr/>
      <dgm:t>
        <a:bodyPr/>
        <a:lstStyle/>
        <a:p>
          <a:endParaRPr lang="en-US"/>
        </a:p>
      </dgm:t>
    </dgm:pt>
    <dgm:pt modelId="{FBFC245C-6C09-4AEE-837A-3F9FA13E552A}" type="sibTrans" cxnId="{3CCFEAAD-7501-439F-AE47-EC2F1EC3644D}">
      <dgm:prSet/>
      <dgm:spPr/>
      <dgm:t>
        <a:bodyPr/>
        <a:lstStyle/>
        <a:p>
          <a:endParaRPr lang="en-US"/>
        </a:p>
      </dgm:t>
    </dgm:pt>
    <dgm:pt modelId="{80CFCD46-5DCF-429E-916C-818E56A97E68}">
      <dgm:prSet/>
      <dgm:spPr/>
      <dgm:t>
        <a:bodyPr/>
        <a:lstStyle/>
        <a:p>
          <a:r>
            <a:rPr lang="en-US"/>
            <a:t>Reduced Contingency Fees</a:t>
          </a:r>
        </a:p>
      </dgm:t>
    </dgm:pt>
    <dgm:pt modelId="{E92EBEF0-6002-4F3B-A06B-E7D9CEC93ACD}" type="parTrans" cxnId="{EFD1CC30-99D4-46B1-8E3D-622972C4D055}">
      <dgm:prSet/>
      <dgm:spPr/>
      <dgm:t>
        <a:bodyPr/>
        <a:lstStyle/>
        <a:p>
          <a:endParaRPr lang="en-US"/>
        </a:p>
      </dgm:t>
    </dgm:pt>
    <dgm:pt modelId="{A75FFA1F-20FF-410C-A07C-0B4E4445F49C}" type="sibTrans" cxnId="{EFD1CC30-99D4-46B1-8E3D-622972C4D055}">
      <dgm:prSet/>
      <dgm:spPr/>
      <dgm:t>
        <a:bodyPr/>
        <a:lstStyle/>
        <a:p>
          <a:endParaRPr lang="en-US"/>
        </a:p>
      </dgm:t>
    </dgm:pt>
    <dgm:pt modelId="{7C706BAD-B747-4814-99DC-A77394373731}" type="pres">
      <dgm:prSet presAssocID="{37396A02-75C6-4302-B6EE-C9FBC74A1AEB}" presName="vert0" presStyleCnt="0">
        <dgm:presLayoutVars>
          <dgm:dir/>
          <dgm:animOne val="branch"/>
          <dgm:animLvl val="lvl"/>
        </dgm:presLayoutVars>
      </dgm:prSet>
      <dgm:spPr/>
      <dgm:t>
        <a:bodyPr/>
        <a:lstStyle/>
        <a:p>
          <a:endParaRPr lang="en-US"/>
        </a:p>
      </dgm:t>
    </dgm:pt>
    <dgm:pt modelId="{8F50FFC4-767B-43CC-B7CC-C351AE1F0399}" type="pres">
      <dgm:prSet presAssocID="{12B8B174-F611-46CA-924A-91BB4D12C14A}" presName="thickLine" presStyleLbl="alignNode1" presStyleIdx="0" presStyleCnt="9"/>
      <dgm:spPr/>
    </dgm:pt>
    <dgm:pt modelId="{D1B9A404-08DD-4788-BA2A-3C8194C6E620}" type="pres">
      <dgm:prSet presAssocID="{12B8B174-F611-46CA-924A-91BB4D12C14A}" presName="horz1" presStyleCnt="0"/>
      <dgm:spPr/>
    </dgm:pt>
    <dgm:pt modelId="{F5F49F14-F584-4796-838A-BAA11F641A2D}" type="pres">
      <dgm:prSet presAssocID="{12B8B174-F611-46CA-924A-91BB4D12C14A}" presName="tx1" presStyleLbl="revTx" presStyleIdx="0" presStyleCnt="9"/>
      <dgm:spPr/>
      <dgm:t>
        <a:bodyPr/>
        <a:lstStyle/>
        <a:p>
          <a:endParaRPr lang="en-US"/>
        </a:p>
      </dgm:t>
    </dgm:pt>
    <dgm:pt modelId="{66347076-451A-4A91-A3EE-4A615EBC0A59}" type="pres">
      <dgm:prSet presAssocID="{12B8B174-F611-46CA-924A-91BB4D12C14A}" presName="vert1" presStyleCnt="0"/>
      <dgm:spPr/>
    </dgm:pt>
    <dgm:pt modelId="{F042CE54-F109-4062-9299-B4C580B971D6}" type="pres">
      <dgm:prSet presAssocID="{B6EC9830-550D-4438-A054-D4D43868C7C4}" presName="thickLine" presStyleLbl="alignNode1" presStyleIdx="1" presStyleCnt="9"/>
      <dgm:spPr/>
    </dgm:pt>
    <dgm:pt modelId="{D0509E57-649B-4871-8C41-92CFF5FAB4DA}" type="pres">
      <dgm:prSet presAssocID="{B6EC9830-550D-4438-A054-D4D43868C7C4}" presName="horz1" presStyleCnt="0"/>
      <dgm:spPr/>
    </dgm:pt>
    <dgm:pt modelId="{590FE962-8A92-4CCF-AF3A-5F0B5026498F}" type="pres">
      <dgm:prSet presAssocID="{B6EC9830-550D-4438-A054-D4D43868C7C4}" presName="tx1" presStyleLbl="revTx" presStyleIdx="1" presStyleCnt="9"/>
      <dgm:spPr/>
      <dgm:t>
        <a:bodyPr/>
        <a:lstStyle/>
        <a:p>
          <a:endParaRPr lang="en-US"/>
        </a:p>
      </dgm:t>
    </dgm:pt>
    <dgm:pt modelId="{D3FD8BFD-26AF-411B-8868-9AC4EBA6BA28}" type="pres">
      <dgm:prSet presAssocID="{B6EC9830-550D-4438-A054-D4D43868C7C4}" presName="vert1" presStyleCnt="0"/>
      <dgm:spPr/>
    </dgm:pt>
    <dgm:pt modelId="{0F98B626-7554-4233-B51E-FA118894270D}" type="pres">
      <dgm:prSet presAssocID="{357F26DE-9E3E-4E1B-A8B3-08B04052365D}" presName="thickLine" presStyleLbl="alignNode1" presStyleIdx="2" presStyleCnt="9"/>
      <dgm:spPr/>
    </dgm:pt>
    <dgm:pt modelId="{534A7722-4421-4C1F-A243-BE872C80D5CB}" type="pres">
      <dgm:prSet presAssocID="{357F26DE-9E3E-4E1B-A8B3-08B04052365D}" presName="horz1" presStyleCnt="0"/>
      <dgm:spPr/>
    </dgm:pt>
    <dgm:pt modelId="{A2743F60-2A9A-4C29-BF7E-FD1005E82B40}" type="pres">
      <dgm:prSet presAssocID="{357F26DE-9E3E-4E1B-A8B3-08B04052365D}" presName="tx1" presStyleLbl="revTx" presStyleIdx="2" presStyleCnt="9"/>
      <dgm:spPr/>
      <dgm:t>
        <a:bodyPr/>
        <a:lstStyle/>
        <a:p>
          <a:endParaRPr lang="en-US"/>
        </a:p>
      </dgm:t>
    </dgm:pt>
    <dgm:pt modelId="{76784D79-57F9-447B-B0EF-05E0BF3F8698}" type="pres">
      <dgm:prSet presAssocID="{357F26DE-9E3E-4E1B-A8B3-08B04052365D}" presName="vert1" presStyleCnt="0"/>
      <dgm:spPr/>
    </dgm:pt>
    <dgm:pt modelId="{38B1D400-6E26-4DA5-8721-12A423AD64B0}" type="pres">
      <dgm:prSet presAssocID="{EC8BBBE0-8BE1-454E-961C-7B4A456B3F63}" presName="thickLine" presStyleLbl="alignNode1" presStyleIdx="3" presStyleCnt="9"/>
      <dgm:spPr/>
    </dgm:pt>
    <dgm:pt modelId="{777D0994-4661-4311-9365-6E009EEAE07E}" type="pres">
      <dgm:prSet presAssocID="{EC8BBBE0-8BE1-454E-961C-7B4A456B3F63}" presName="horz1" presStyleCnt="0"/>
      <dgm:spPr/>
    </dgm:pt>
    <dgm:pt modelId="{F223ADEE-67BD-49BB-B41E-C3EE343FFCDE}" type="pres">
      <dgm:prSet presAssocID="{EC8BBBE0-8BE1-454E-961C-7B4A456B3F63}" presName="tx1" presStyleLbl="revTx" presStyleIdx="3" presStyleCnt="9"/>
      <dgm:spPr/>
      <dgm:t>
        <a:bodyPr/>
        <a:lstStyle/>
        <a:p>
          <a:endParaRPr lang="en-US"/>
        </a:p>
      </dgm:t>
    </dgm:pt>
    <dgm:pt modelId="{4BC17C1B-1768-4182-B0D8-EA748EBF37F6}" type="pres">
      <dgm:prSet presAssocID="{EC8BBBE0-8BE1-454E-961C-7B4A456B3F63}" presName="vert1" presStyleCnt="0"/>
      <dgm:spPr/>
    </dgm:pt>
    <dgm:pt modelId="{F8BB7CF2-D0B0-4BC1-93FA-05B12CA0B5F9}" type="pres">
      <dgm:prSet presAssocID="{92664BDF-CF39-4B5C-B502-EF97B5237FBB}" presName="thickLine" presStyleLbl="alignNode1" presStyleIdx="4" presStyleCnt="9"/>
      <dgm:spPr/>
    </dgm:pt>
    <dgm:pt modelId="{8665355D-24D8-4DA8-9592-C88DFDD403CC}" type="pres">
      <dgm:prSet presAssocID="{92664BDF-CF39-4B5C-B502-EF97B5237FBB}" presName="horz1" presStyleCnt="0"/>
      <dgm:spPr/>
    </dgm:pt>
    <dgm:pt modelId="{BCE62BF8-CC93-4F4C-8424-A86B23A89AA9}" type="pres">
      <dgm:prSet presAssocID="{92664BDF-CF39-4B5C-B502-EF97B5237FBB}" presName="tx1" presStyleLbl="revTx" presStyleIdx="4" presStyleCnt="9"/>
      <dgm:spPr/>
      <dgm:t>
        <a:bodyPr/>
        <a:lstStyle/>
        <a:p>
          <a:endParaRPr lang="en-US"/>
        </a:p>
      </dgm:t>
    </dgm:pt>
    <dgm:pt modelId="{9C6D661F-71A2-4039-A03A-0E1ABC656769}" type="pres">
      <dgm:prSet presAssocID="{92664BDF-CF39-4B5C-B502-EF97B5237FBB}" presName="vert1" presStyleCnt="0"/>
      <dgm:spPr/>
    </dgm:pt>
    <dgm:pt modelId="{A31480E6-EFD8-4F83-BCFE-137052D61669}" type="pres">
      <dgm:prSet presAssocID="{6CD91363-82E2-4B85-AB8A-0F687D1B420A}" presName="thickLine" presStyleLbl="alignNode1" presStyleIdx="5" presStyleCnt="9"/>
      <dgm:spPr/>
    </dgm:pt>
    <dgm:pt modelId="{423FE684-DD4F-4B9B-9DF5-8BDB2AB1A805}" type="pres">
      <dgm:prSet presAssocID="{6CD91363-82E2-4B85-AB8A-0F687D1B420A}" presName="horz1" presStyleCnt="0"/>
      <dgm:spPr/>
    </dgm:pt>
    <dgm:pt modelId="{95B3CF57-FA09-43F9-AFF6-B9BF9E02A6E0}" type="pres">
      <dgm:prSet presAssocID="{6CD91363-82E2-4B85-AB8A-0F687D1B420A}" presName="tx1" presStyleLbl="revTx" presStyleIdx="5" presStyleCnt="9"/>
      <dgm:spPr/>
      <dgm:t>
        <a:bodyPr/>
        <a:lstStyle/>
        <a:p>
          <a:endParaRPr lang="en-US"/>
        </a:p>
      </dgm:t>
    </dgm:pt>
    <dgm:pt modelId="{5C64C418-CF0D-441A-9FB6-845667905DA4}" type="pres">
      <dgm:prSet presAssocID="{6CD91363-82E2-4B85-AB8A-0F687D1B420A}" presName="vert1" presStyleCnt="0"/>
      <dgm:spPr/>
    </dgm:pt>
    <dgm:pt modelId="{245FDDA0-C901-484F-A8D3-5FCA2A2319DA}" type="pres">
      <dgm:prSet presAssocID="{84DADC53-1B6E-4F43-AA04-3C4945FDB186}" presName="thickLine" presStyleLbl="alignNode1" presStyleIdx="6" presStyleCnt="9"/>
      <dgm:spPr/>
    </dgm:pt>
    <dgm:pt modelId="{319D1F95-3633-4CC5-8602-B640BB17E6C6}" type="pres">
      <dgm:prSet presAssocID="{84DADC53-1B6E-4F43-AA04-3C4945FDB186}" presName="horz1" presStyleCnt="0"/>
      <dgm:spPr/>
    </dgm:pt>
    <dgm:pt modelId="{42BA1224-D7FE-42FF-AA06-2A9B7E737DCF}" type="pres">
      <dgm:prSet presAssocID="{84DADC53-1B6E-4F43-AA04-3C4945FDB186}" presName="tx1" presStyleLbl="revTx" presStyleIdx="6" presStyleCnt="9"/>
      <dgm:spPr/>
      <dgm:t>
        <a:bodyPr/>
        <a:lstStyle/>
        <a:p>
          <a:endParaRPr lang="en-US"/>
        </a:p>
      </dgm:t>
    </dgm:pt>
    <dgm:pt modelId="{323D56D6-6792-4DDF-962F-EC98EB512ACE}" type="pres">
      <dgm:prSet presAssocID="{84DADC53-1B6E-4F43-AA04-3C4945FDB186}" presName="vert1" presStyleCnt="0"/>
      <dgm:spPr/>
    </dgm:pt>
    <dgm:pt modelId="{65D79F50-C151-4ACE-8184-F0ECA2550152}" type="pres">
      <dgm:prSet presAssocID="{9E7E33CB-A7E4-453F-8618-283DE03041F6}" presName="thickLine" presStyleLbl="alignNode1" presStyleIdx="7" presStyleCnt="9"/>
      <dgm:spPr/>
    </dgm:pt>
    <dgm:pt modelId="{A63A3202-F4E2-445E-A5DC-4B7B2FDDEC13}" type="pres">
      <dgm:prSet presAssocID="{9E7E33CB-A7E4-453F-8618-283DE03041F6}" presName="horz1" presStyleCnt="0"/>
      <dgm:spPr/>
    </dgm:pt>
    <dgm:pt modelId="{702A2F93-9EAD-494D-8279-64B1761ABB75}" type="pres">
      <dgm:prSet presAssocID="{9E7E33CB-A7E4-453F-8618-283DE03041F6}" presName="tx1" presStyleLbl="revTx" presStyleIdx="7" presStyleCnt="9"/>
      <dgm:spPr/>
      <dgm:t>
        <a:bodyPr/>
        <a:lstStyle/>
        <a:p>
          <a:endParaRPr lang="en-US"/>
        </a:p>
      </dgm:t>
    </dgm:pt>
    <dgm:pt modelId="{D76F1847-D902-4A3C-9A2F-54308901F59F}" type="pres">
      <dgm:prSet presAssocID="{9E7E33CB-A7E4-453F-8618-283DE03041F6}" presName="vert1" presStyleCnt="0"/>
      <dgm:spPr/>
    </dgm:pt>
    <dgm:pt modelId="{79F40AD5-CA19-443C-ADD9-B303148A994F}" type="pres">
      <dgm:prSet presAssocID="{80CFCD46-5DCF-429E-916C-818E56A97E68}" presName="thickLine" presStyleLbl="alignNode1" presStyleIdx="8" presStyleCnt="9"/>
      <dgm:spPr/>
    </dgm:pt>
    <dgm:pt modelId="{7E009005-55C4-40FB-AA9C-C01648C4A1F4}" type="pres">
      <dgm:prSet presAssocID="{80CFCD46-5DCF-429E-916C-818E56A97E68}" presName="horz1" presStyleCnt="0"/>
      <dgm:spPr/>
    </dgm:pt>
    <dgm:pt modelId="{CF4622A7-1483-4BFC-9FFC-88FDB4EF3373}" type="pres">
      <dgm:prSet presAssocID="{80CFCD46-5DCF-429E-916C-818E56A97E68}" presName="tx1" presStyleLbl="revTx" presStyleIdx="8" presStyleCnt="9"/>
      <dgm:spPr/>
      <dgm:t>
        <a:bodyPr/>
        <a:lstStyle/>
        <a:p>
          <a:endParaRPr lang="en-US"/>
        </a:p>
      </dgm:t>
    </dgm:pt>
    <dgm:pt modelId="{9833F413-BBD6-41AE-A686-B22B7305635B}" type="pres">
      <dgm:prSet presAssocID="{80CFCD46-5DCF-429E-916C-818E56A97E68}" presName="vert1" presStyleCnt="0"/>
      <dgm:spPr/>
    </dgm:pt>
  </dgm:ptLst>
  <dgm:cxnLst>
    <dgm:cxn modelId="{C0208517-603E-4A8D-8C31-D6B1E0C6C452}" type="presOf" srcId="{37396A02-75C6-4302-B6EE-C9FBC74A1AEB}" destId="{7C706BAD-B747-4814-99DC-A77394373731}" srcOrd="0" destOrd="0" presId="urn:microsoft.com/office/officeart/2008/layout/LinedList"/>
    <dgm:cxn modelId="{A23CC6A5-CC5C-4ED3-9375-2BF8CAB149E2}" type="presOf" srcId="{80CFCD46-5DCF-429E-916C-818E56A97E68}" destId="{CF4622A7-1483-4BFC-9FFC-88FDB4EF3373}" srcOrd="0" destOrd="0" presId="urn:microsoft.com/office/officeart/2008/layout/LinedList"/>
    <dgm:cxn modelId="{604362FB-64DE-4E0B-85A2-E3923A30D88F}" srcId="{37396A02-75C6-4302-B6EE-C9FBC74A1AEB}" destId="{357F26DE-9E3E-4E1B-A8B3-08B04052365D}" srcOrd="2" destOrd="0" parTransId="{2866D6C2-6290-4AAB-B506-3A4871A6F7A8}" sibTransId="{4F83EE19-3535-4C4A-8225-57282B0B96E2}"/>
    <dgm:cxn modelId="{F22FCD61-5956-4032-BB60-B707411367C1}" srcId="{37396A02-75C6-4302-B6EE-C9FBC74A1AEB}" destId="{12B8B174-F611-46CA-924A-91BB4D12C14A}" srcOrd="0" destOrd="0" parTransId="{CDC29B88-FE27-43BF-93AA-B6BFA1F2759B}" sibTransId="{4B1256A1-1321-4381-B4A3-87BFE185E3F5}"/>
    <dgm:cxn modelId="{CFC85055-DE9E-4C0E-9510-4E08E5F3426B}" type="presOf" srcId="{B6EC9830-550D-4438-A054-D4D43868C7C4}" destId="{590FE962-8A92-4CCF-AF3A-5F0B5026498F}" srcOrd="0" destOrd="0" presId="urn:microsoft.com/office/officeart/2008/layout/LinedList"/>
    <dgm:cxn modelId="{924BA27A-436F-4715-BC17-361DEA262E04}" type="presOf" srcId="{357F26DE-9E3E-4E1B-A8B3-08B04052365D}" destId="{A2743F60-2A9A-4C29-BF7E-FD1005E82B40}" srcOrd="0" destOrd="0" presId="urn:microsoft.com/office/officeart/2008/layout/LinedList"/>
    <dgm:cxn modelId="{EFD1CC30-99D4-46B1-8E3D-622972C4D055}" srcId="{37396A02-75C6-4302-B6EE-C9FBC74A1AEB}" destId="{80CFCD46-5DCF-429E-916C-818E56A97E68}" srcOrd="8" destOrd="0" parTransId="{E92EBEF0-6002-4F3B-A06B-E7D9CEC93ACD}" sibTransId="{A75FFA1F-20FF-410C-A07C-0B4E4445F49C}"/>
    <dgm:cxn modelId="{FD80463B-B743-4D12-A506-00ACC3BA1BC7}" srcId="{37396A02-75C6-4302-B6EE-C9FBC74A1AEB}" destId="{92664BDF-CF39-4B5C-B502-EF97B5237FBB}" srcOrd="4" destOrd="0" parTransId="{3518E099-C9E5-4237-8791-ACB39C863D4A}" sibTransId="{597D2200-BCC1-44EA-9B2F-F235F8DC3C20}"/>
    <dgm:cxn modelId="{100FB738-5F59-402A-A9FA-2AF463A54128}" type="presOf" srcId="{EC8BBBE0-8BE1-454E-961C-7B4A456B3F63}" destId="{F223ADEE-67BD-49BB-B41E-C3EE343FFCDE}" srcOrd="0" destOrd="0" presId="urn:microsoft.com/office/officeart/2008/layout/LinedList"/>
    <dgm:cxn modelId="{8D65C3C7-8241-4D5A-87A4-7DFA70372101}" srcId="{37396A02-75C6-4302-B6EE-C9FBC74A1AEB}" destId="{84DADC53-1B6E-4F43-AA04-3C4945FDB186}" srcOrd="6" destOrd="0" parTransId="{A6DF3574-9869-4A7E-AFA4-B998FD1223F0}" sibTransId="{F56030C0-CBE6-4D67-B213-C1B67A91DE97}"/>
    <dgm:cxn modelId="{5E2FD7AD-AEEE-4748-B5D0-BD63BF6879D7}" type="presOf" srcId="{12B8B174-F611-46CA-924A-91BB4D12C14A}" destId="{F5F49F14-F584-4796-838A-BAA11F641A2D}" srcOrd="0" destOrd="0" presId="urn:microsoft.com/office/officeart/2008/layout/LinedList"/>
    <dgm:cxn modelId="{44FBA20C-F5E2-410C-819E-7CD1C4B56DA3}" type="presOf" srcId="{92664BDF-CF39-4B5C-B502-EF97B5237FBB}" destId="{BCE62BF8-CC93-4F4C-8424-A86B23A89AA9}" srcOrd="0" destOrd="0" presId="urn:microsoft.com/office/officeart/2008/layout/LinedList"/>
    <dgm:cxn modelId="{79E3C57F-A815-4948-B95B-B41A4005C863}" srcId="{37396A02-75C6-4302-B6EE-C9FBC74A1AEB}" destId="{B6EC9830-550D-4438-A054-D4D43868C7C4}" srcOrd="1" destOrd="0" parTransId="{BE00A624-7E2C-4877-A969-98A01E24C6BB}" sibTransId="{273D73C3-1CA3-47A8-B04A-56390DC2E380}"/>
    <dgm:cxn modelId="{626C35CF-177D-448B-A75C-FBFB506E57E4}" type="presOf" srcId="{84DADC53-1B6E-4F43-AA04-3C4945FDB186}" destId="{42BA1224-D7FE-42FF-AA06-2A9B7E737DCF}" srcOrd="0" destOrd="0" presId="urn:microsoft.com/office/officeart/2008/layout/LinedList"/>
    <dgm:cxn modelId="{60A11A39-BF74-4360-BB4A-7C994756BF17}" srcId="{37396A02-75C6-4302-B6EE-C9FBC74A1AEB}" destId="{6CD91363-82E2-4B85-AB8A-0F687D1B420A}" srcOrd="5" destOrd="0" parTransId="{EEA94988-00F9-49D3-9CF1-E8C272BDA328}" sibTransId="{CD542688-F0F4-4C11-BCEE-3DC71AB103A2}"/>
    <dgm:cxn modelId="{29235065-878F-483B-B080-4C72B9E21D25}" srcId="{37396A02-75C6-4302-B6EE-C9FBC74A1AEB}" destId="{EC8BBBE0-8BE1-454E-961C-7B4A456B3F63}" srcOrd="3" destOrd="0" parTransId="{7E98CBA6-04AD-4678-8BC9-177C10465840}" sibTransId="{ECEE6BEE-FA55-423E-8CC1-A6AE1B279101}"/>
    <dgm:cxn modelId="{3228C310-C428-430E-BAFF-B822789EC2BE}" type="presOf" srcId="{9E7E33CB-A7E4-453F-8618-283DE03041F6}" destId="{702A2F93-9EAD-494D-8279-64B1761ABB75}" srcOrd="0" destOrd="0" presId="urn:microsoft.com/office/officeart/2008/layout/LinedList"/>
    <dgm:cxn modelId="{E5EB6341-8D2A-4066-87A1-F6D96F8D093B}" type="presOf" srcId="{6CD91363-82E2-4B85-AB8A-0F687D1B420A}" destId="{95B3CF57-FA09-43F9-AFF6-B9BF9E02A6E0}" srcOrd="0" destOrd="0" presId="urn:microsoft.com/office/officeart/2008/layout/LinedList"/>
    <dgm:cxn modelId="{3CCFEAAD-7501-439F-AE47-EC2F1EC3644D}" srcId="{37396A02-75C6-4302-B6EE-C9FBC74A1AEB}" destId="{9E7E33CB-A7E4-453F-8618-283DE03041F6}" srcOrd="7" destOrd="0" parTransId="{6667FD00-C5AE-4BE5-BEEA-EBDC990D90AD}" sibTransId="{FBFC245C-6C09-4AEE-837A-3F9FA13E552A}"/>
    <dgm:cxn modelId="{573DABA5-A15D-4B35-A1B4-38E2A1310C57}" type="presParOf" srcId="{7C706BAD-B747-4814-99DC-A77394373731}" destId="{8F50FFC4-767B-43CC-B7CC-C351AE1F0399}" srcOrd="0" destOrd="0" presId="urn:microsoft.com/office/officeart/2008/layout/LinedList"/>
    <dgm:cxn modelId="{6CFC4D5A-E2F8-4665-8EDB-034194F81744}" type="presParOf" srcId="{7C706BAD-B747-4814-99DC-A77394373731}" destId="{D1B9A404-08DD-4788-BA2A-3C8194C6E620}" srcOrd="1" destOrd="0" presId="urn:microsoft.com/office/officeart/2008/layout/LinedList"/>
    <dgm:cxn modelId="{76B146B0-3FD3-4798-8105-BC64DEBDBFFA}" type="presParOf" srcId="{D1B9A404-08DD-4788-BA2A-3C8194C6E620}" destId="{F5F49F14-F584-4796-838A-BAA11F641A2D}" srcOrd="0" destOrd="0" presId="urn:microsoft.com/office/officeart/2008/layout/LinedList"/>
    <dgm:cxn modelId="{D245FFC1-0609-47DD-AB03-192B6E598C65}" type="presParOf" srcId="{D1B9A404-08DD-4788-BA2A-3C8194C6E620}" destId="{66347076-451A-4A91-A3EE-4A615EBC0A59}" srcOrd="1" destOrd="0" presId="urn:microsoft.com/office/officeart/2008/layout/LinedList"/>
    <dgm:cxn modelId="{0056B63D-BF4D-42CC-A46F-065A03F5DA8D}" type="presParOf" srcId="{7C706BAD-B747-4814-99DC-A77394373731}" destId="{F042CE54-F109-4062-9299-B4C580B971D6}" srcOrd="2" destOrd="0" presId="urn:microsoft.com/office/officeart/2008/layout/LinedList"/>
    <dgm:cxn modelId="{7F0FD85B-B6B6-4F2E-B2CA-46C88637CCE2}" type="presParOf" srcId="{7C706BAD-B747-4814-99DC-A77394373731}" destId="{D0509E57-649B-4871-8C41-92CFF5FAB4DA}" srcOrd="3" destOrd="0" presId="urn:microsoft.com/office/officeart/2008/layout/LinedList"/>
    <dgm:cxn modelId="{95163DBB-BFA2-4AB4-9253-4C64FB3F2515}" type="presParOf" srcId="{D0509E57-649B-4871-8C41-92CFF5FAB4DA}" destId="{590FE962-8A92-4CCF-AF3A-5F0B5026498F}" srcOrd="0" destOrd="0" presId="urn:microsoft.com/office/officeart/2008/layout/LinedList"/>
    <dgm:cxn modelId="{34681947-7AE9-43AE-A2C3-CE5E73C95E4A}" type="presParOf" srcId="{D0509E57-649B-4871-8C41-92CFF5FAB4DA}" destId="{D3FD8BFD-26AF-411B-8868-9AC4EBA6BA28}" srcOrd="1" destOrd="0" presId="urn:microsoft.com/office/officeart/2008/layout/LinedList"/>
    <dgm:cxn modelId="{5D678D41-11A7-4231-81EC-4B17157514E2}" type="presParOf" srcId="{7C706BAD-B747-4814-99DC-A77394373731}" destId="{0F98B626-7554-4233-B51E-FA118894270D}" srcOrd="4" destOrd="0" presId="urn:microsoft.com/office/officeart/2008/layout/LinedList"/>
    <dgm:cxn modelId="{B9AB1C9A-FD6E-4C9A-82A0-8CAE707CA084}" type="presParOf" srcId="{7C706BAD-B747-4814-99DC-A77394373731}" destId="{534A7722-4421-4C1F-A243-BE872C80D5CB}" srcOrd="5" destOrd="0" presId="urn:microsoft.com/office/officeart/2008/layout/LinedList"/>
    <dgm:cxn modelId="{892F3D56-59F5-4089-A636-3A9A93CEFAB2}" type="presParOf" srcId="{534A7722-4421-4C1F-A243-BE872C80D5CB}" destId="{A2743F60-2A9A-4C29-BF7E-FD1005E82B40}" srcOrd="0" destOrd="0" presId="urn:microsoft.com/office/officeart/2008/layout/LinedList"/>
    <dgm:cxn modelId="{B1055494-65A6-4AAF-9A32-545F93CC7AF8}" type="presParOf" srcId="{534A7722-4421-4C1F-A243-BE872C80D5CB}" destId="{76784D79-57F9-447B-B0EF-05E0BF3F8698}" srcOrd="1" destOrd="0" presId="urn:microsoft.com/office/officeart/2008/layout/LinedList"/>
    <dgm:cxn modelId="{B7C515E8-CAE9-4429-9328-DEBFED06456F}" type="presParOf" srcId="{7C706BAD-B747-4814-99DC-A77394373731}" destId="{38B1D400-6E26-4DA5-8721-12A423AD64B0}" srcOrd="6" destOrd="0" presId="urn:microsoft.com/office/officeart/2008/layout/LinedList"/>
    <dgm:cxn modelId="{4443F47E-AA9F-4282-9C13-EEA297E36BD9}" type="presParOf" srcId="{7C706BAD-B747-4814-99DC-A77394373731}" destId="{777D0994-4661-4311-9365-6E009EEAE07E}" srcOrd="7" destOrd="0" presId="urn:microsoft.com/office/officeart/2008/layout/LinedList"/>
    <dgm:cxn modelId="{58399FD7-815C-47EA-8F2F-25FF8CF94B92}" type="presParOf" srcId="{777D0994-4661-4311-9365-6E009EEAE07E}" destId="{F223ADEE-67BD-49BB-B41E-C3EE343FFCDE}" srcOrd="0" destOrd="0" presId="urn:microsoft.com/office/officeart/2008/layout/LinedList"/>
    <dgm:cxn modelId="{5B04B661-EB2A-4CEA-AF9C-421B5FF4C61F}" type="presParOf" srcId="{777D0994-4661-4311-9365-6E009EEAE07E}" destId="{4BC17C1B-1768-4182-B0D8-EA748EBF37F6}" srcOrd="1" destOrd="0" presId="urn:microsoft.com/office/officeart/2008/layout/LinedList"/>
    <dgm:cxn modelId="{97B39278-59DC-4DBC-8321-0B93DCB83736}" type="presParOf" srcId="{7C706BAD-B747-4814-99DC-A77394373731}" destId="{F8BB7CF2-D0B0-4BC1-93FA-05B12CA0B5F9}" srcOrd="8" destOrd="0" presId="urn:microsoft.com/office/officeart/2008/layout/LinedList"/>
    <dgm:cxn modelId="{4D0ACF85-CB89-46D5-8946-7CAC4D9E56AB}" type="presParOf" srcId="{7C706BAD-B747-4814-99DC-A77394373731}" destId="{8665355D-24D8-4DA8-9592-C88DFDD403CC}" srcOrd="9" destOrd="0" presId="urn:microsoft.com/office/officeart/2008/layout/LinedList"/>
    <dgm:cxn modelId="{82A7D55F-6A62-4DC9-B118-BC9B51B399F7}" type="presParOf" srcId="{8665355D-24D8-4DA8-9592-C88DFDD403CC}" destId="{BCE62BF8-CC93-4F4C-8424-A86B23A89AA9}" srcOrd="0" destOrd="0" presId="urn:microsoft.com/office/officeart/2008/layout/LinedList"/>
    <dgm:cxn modelId="{5D616285-B2CE-4FDA-B7B4-9EDF86566456}" type="presParOf" srcId="{8665355D-24D8-4DA8-9592-C88DFDD403CC}" destId="{9C6D661F-71A2-4039-A03A-0E1ABC656769}" srcOrd="1" destOrd="0" presId="urn:microsoft.com/office/officeart/2008/layout/LinedList"/>
    <dgm:cxn modelId="{9F2B0165-B117-4F5B-9B19-02CAC38080CA}" type="presParOf" srcId="{7C706BAD-B747-4814-99DC-A77394373731}" destId="{A31480E6-EFD8-4F83-BCFE-137052D61669}" srcOrd="10" destOrd="0" presId="urn:microsoft.com/office/officeart/2008/layout/LinedList"/>
    <dgm:cxn modelId="{DB3CFD9C-A68A-437C-BC3F-6FCBDD8B452D}" type="presParOf" srcId="{7C706BAD-B747-4814-99DC-A77394373731}" destId="{423FE684-DD4F-4B9B-9DF5-8BDB2AB1A805}" srcOrd="11" destOrd="0" presId="urn:microsoft.com/office/officeart/2008/layout/LinedList"/>
    <dgm:cxn modelId="{EA32A492-48D4-4E61-BE98-5109FD80703E}" type="presParOf" srcId="{423FE684-DD4F-4B9B-9DF5-8BDB2AB1A805}" destId="{95B3CF57-FA09-43F9-AFF6-B9BF9E02A6E0}" srcOrd="0" destOrd="0" presId="urn:microsoft.com/office/officeart/2008/layout/LinedList"/>
    <dgm:cxn modelId="{0D7DE79A-C429-4687-8F70-C00A6BA76E5D}" type="presParOf" srcId="{423FE684-DD4F-4B9B-9DF5-8BDB2AB1A805}" destId="{5C64C418-CF0D-441A-9FB6-845667905DA4}" srcOrd="1" destOrd="0" presId="urn:microsoft.com/office/officeart/2008/layout/LinedList"/>
    <dgm:cxn modelId="{6D828CC1-7103-4F1B-9E47-7F1AAFE7E2F6}" type="presParOf" srcId="{7C706BAD-B747-4814-99DC-A77394373731}" destId="{245FDDA0-C901-484F-A8D3-5FCA2A2319DA}" srcOrd="12" destOrd="0" presId="urn:microsoft.com/office/officeart/2008/layout/LinedList"/>
    <dgm:cxn modelId="{6C5F314E-82DE-4E65-8895-A768360464E2}" type="presParOf" srcId="{7C706BAD-B747-4814-99DC-A77394373731}" destId="{319D1F95-3633-4CC5-8602-B640BB17E6C6}" srcOrd="13" destOrd="0" presId="urn:microsoft.com/office/officeart/2008/layout/LinedList"/>
    <dgm:cxn modelId="{D4DF706E-C9A0-4C58-9E45-1AF28022193C}" type="presParOf" srcId="{319D1F95-3633-4CC5-8602-B640BB17E6C6}" destId="{42BA1224-D7FE-42FF-AA06-2A9B7E737DCF}" srcOrd="0" destOrd="0" presId="urn:microsoft.com/office/officeart/2008/layout/LinedList"/>
    <dgm:cxn modelId="{863BEFA3-4841-44D4-83AF-8705A797B388}" type="presParOf" srcId="{319D1F95-3633-4CC5-8602-B640BB17E6C6}" destId="{323D56D6-6792-4DDF-962F-EC98EB512ACE}" srcOrd="1" destOrd="0" presId="urn:microsoft.com/office/officeart/2008/layout/LinedList"/>
    <dgm:cxn modelId="{B87D2142-0094-4A2C-89D4-104D801F6900}" type="presParOf" srcId="{7C706BAD-B747-4814-99DC-A77394373731}" destId="{65D79F50-C151-4ACE-8184-F0ECA2550152}" srcOrd="14" destOrd="0" presId="urn:microsoft.com/office/officeart/2008/layout/LinedList"/>
    <dgm:cxn modelId="{F19306E4-4C9E-4507-A0F7-19623FF54A6B}" type="presParOf" srcId="{7C706BAD-B747-4814-99DC-A77394373731}" destId="{A63A3202-F4E2-445E-A5DC-4B7B2FDDEC13}" srcOrd="15" destOrd="0" presId="urn:microsoft.com/office/officeart/2008/layout/LinedList"/>
    <dgm:cxn modelId="{F0E91AAC-55D8-4B09-8710-A51FF8986E35}" type="presParOf" srcId="{A63A3202-F4E2-445E-A5DC-4B7B2FDDEC13}" destId="{702A2F93-9EAD-494D-8279-64B1761ABB75}" srcOrd="0" destOrd="0" presId="urn:microsoft.com/office/officeart/2008/layout/LinedList"/>
    <dgm:cxn modelId="{B96B2157-764F-422D-9961-9180FE7153AA}" type="presParOf" srcId="{A63A3202-F4E2-445E-A5DC-4B7B2FDDEC13}" destId="{D76F1847-D902-4A3C-9A2F-54308901F59F}" srcOrd="1" destOrd="0" presId="urn:microsoft.com/office/officeart/2008/layout/LinedList"/>
    <dgm:cxn modelId="{4B566522-56CF-4C5A-81F2-9CF49A334792}" type="presParOf" srcId="{7C706BAD-B747-4814-99DC-A77394373731}" destId="{79F40AD5-CA19-443C-ADD9-B303148A994F}" srcOrd="16" destOrd="0" presId="urn:microsoft.com/office/officeart/2008/layout/LinedList"/>
    <dgm:cxn modelId="{EC140BEC-DF1E-46CD-AAD7-32CE6D737A31}" type="presParOf" srcId="{7C706BAD-B747-4814-99DC-A77394373731}" destId="{7E009005-55C4-40FB-AA9C-C01648C4A1F4}" srcOrd="17" destOrd="0" presId="urn:microsoft.com/office/officeart/2008/layout/LinedList"/>
    <dgm:cxn modelId="{4D98EEA1-09AB-432D-8E6F-94568116C64D}" type="presParOf" srcId="{7E009005-55C4-40FB-AA9C-C01648C4A1F4}" destId="{CF4622A7-1483-4BFC-9FFC-88FDB4EF3373}" srcOrd="0" destOrd="0" presId="urn:microsoft.com/office/officeart/2008/layout/LinedList"/>
    <dgm:cxn modelId="{9B01E61E-7C72-4E59-9B17-9C04BADECE0A}" type="presParOf" srcId="{7E009005-55C4-40FB-AA9C-C01648C4A1F4}" destId="{9833F413-BBD6-41AE-A686-B22B7305635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66115B8-72B4-4695-8D3A-458B27935AB5}" type="datetimeFigureOut">
              <a:rPr lang="en-US" smtClean="0"/>
              <a:t>3/17/2020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0107DB-B338-4979-A2EE-D60C2FFE8D4D}" type="slidenum">
              <a:rPr lang="en-US" smtClean="0"/>
              <a:t>‹#›</a:t>
            </a:fld>
            <a:endParaRPr lang="en-US"/>
          </a:p>
        </p:txBody>
      </p:sp>
    </p:spTree>
    <p:extLst>
      <p:ext uri="{BB962C8B-B14F-4D97-AF65-F5344CB8AC3E}">
        <p14:creationId xmlns:p14="http://schemas.microsoft.com/office/powerpoint/2010/main" val="338977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43FD9F-91C8-4FCF-AF94-DAB8BCD0CC5F}" type="datetime1">
              <a:rPr lang="en-US" smtClean="0"/>
              <a:t>3/17/2020</a:t>
            </a:fld>
            <a:endParaRPr lang="en-US"/>
          </a:p>
        </p:txBody>
      </p:sp>
      <p:sp>
        <p:nvSpPr>
          <p:cNvPr id="5" name="Footer Placeholder 4"/>
          <p:cNvSpPr>
            <a:spLocks noGrp="1"/>
          </p:cNvSpPr>
          <p:nvPr>
            <p:ph type="ftr" sz="quarter" idx="11"/>
          </p:nvPr>
        </p:nvSpPr>
        <p:spPr/>
        <p:txBody>
          <a:bodyPr/>
          <a:lstStyle/>
          <a:p>
            <a:r>
              <a:rPr lang="en-US"/>
              <a:t>Internal Use Only</a:t>
            </a:r>
          </a:p>
        </p:txBody>
      </p:sp>
      <p:sp>
        <p:nvSpPr>
          <p:cNvPr id="6" name="Slide Number Placeholder 5"/>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508769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9AF6F4-3511-47A3-9C29-856563670E69}" type="datetime1">
              <a:rPr lang="en-US" smtClean="0"/>
              <a:t>3/17/2020</a:t>
            </a:fld>
            <a:endParaRPr lang="en-US"/>
          </a:p>
        </p:txBody>
      </p:sp>
      <p:sp>
        <p:nvSpPr>
          <p:cNvPr id="5" name="Footer Placeholder 4"/>
          <p:cNvSpPr>
            <a:spLocks noGrp="1"/>
          </p:cNvSpPr>
          <p:nvPr>
            <p:ph type="ftr" sz="quarter" idx="11"/>
          </p:nvPr>
        </p:nvSpPr>
        <p:spPr/>
        <p:txBody>
          <a:bodyPr/>
          <a:lstStyle/>
          <a:p>
            <a:r>
              <a:rPr lang="en-US"/>
              <a:t>Internal Use Only</a:t>
            </a:r>
          </a:p>
        </p:txBody>
      </p:sp>
      <p:sp>
        <p:nvSpPr>
          <p:cNvPr id="6" name="Slide Number Placeholder 5"/>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688051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7263D2-D58D-40D7-BE3A-F6BBD109A25D}" type="datetime1">
              <a:rPr lang="en-US" smtClean="0"/>
              <a:t>3/17/2020</a:t>
            </a:fld>
            <a:endParaRPr lang="en-US"/>
          </a:p>
        </p:txBody>
      </p:sp>
      <p:sp>
        <p:nvSpPr>
          <p:cNvPr id="5" name="Footer Placeholder 4"/>
          <p:cNvSpPr>
            <a:spLocks noGrp="1"/>
          </p:cNvSpPr>
          <p:nvPr>
            <p:ph type="ftr" sz="quarter" idx="11"/>
          </p:nvPr>
        </p:nvSpPr>
        <p:spPr/>
        <p:txBody>
          <a:bodyPr/>
          <a:lstStyle/>
          <a:p>
            <a:r>
              <a:rPr lang="en-US"/>
              <a:t>Internal Use Only</a:t>
            </a:r>
          </a:p>
        </p:txBody>
      </p:sp>
      <p:sp>
        <p:nvSpPr>
          <p:cNvPr id="6" name="Slide Number Placeholder 5"/>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352332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B0C22D-6396-4CCF-AC3A-CB9B22A5E8F7}" type="datetime1">
              <a:rPr lang="en-US" smtClean="0"/>
              <a:t>3/17/2020</a:t>
            </a:fld>
            <a:endParaRPr lang="en-US"/>
          </a:p>
        </p:txBody>
      </p:sp>
      <p:sp>
        <p:nvSpPr>
          <p:cNvPr id="5" name="Footer Placeholder 4"/>
          <p:cNvSpPr>
            <a:spLocks noGrp="1"/>
          </p:cNvSpPr>
          <p:nvPr>
            <p:ph type="ftr" sz="quarter" idx="11"/>
          </p:nvPr>
        </p:nvSpPr>
        <p:spPr/>
        <p:txBody>
          <a:bodyPr/>
          <a:lstStyle/>
          <a:p>
            <a:r>
              <a:rPr lang="en-US"/>
              <a:t>Internal Use Only</a:t>
            </a:r>
          </a:p>
        </p:txBody>
      </p:sp>
      <p:sp>
        <p:nvSpPr>
          <p:cNvPr id="6" name="Slide Number Placeholder 5"/>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28443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3AA78-8917-4D29-986B-5BAAC06D0FCA}" type="datetime1">
              <a:rPr lang="en-US" smtClean="0"/>
              <a:t>3/17/2020</a:t>
            </a:fld>
            <a:endParaRPr lang="en-US"/>
          </a:p>
        </p:txBody>
      </p:sp>
      <p:sp>
        <p:nvSpPr>
          <p:cNvPr id="5" name="Footer Placeholder 4"/>
          <p:cNvSpPr>
            <a:spLocks noGrp="1"/>
          </p:cNvSpPr>
          <p:nvPr>
            <p:ph type="ftr" sz="quarter" idx="11"/>
          </p:nvPr>
        </p:nvSpPr>
        <p:spPr/>
        <p:txBody>
          <a:bodyPr/>
          <a:lstStyle/>
          <a:p>
            <a:r>
              <a:rPr lang="en-US"/>
              <a:t>Internal Use Only</a:t>
            </a:r>
          </a:p>
        </p:txBody>
      </p:sp>
      <p:sp>
        <p:nvSpPr>
          <p:cNvPr id="6" name="Slide Number Placeholder 5"/>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68399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8CA250-2850-4972-9811-7254898FFC5E}" type="datetime1">
              <a:rPr lang="en-US" smtClean="0"/>
              <a:t>3/17/2020</a:t>
            </a:fld>
            <a:endParaRPr lang="en-US"/>
          </a:p>
        </p:txBody>
      </p:sp>
      <p:sp>
        <p:nvSpPr>
          <p:cNvPr id="6" name="Footer Placeholder 5"/>
          <p:cNvSpPr>
            <a:spLocks noGrp="1"/>
          </p:cNvSpPr>
          <p:nvPr>
            <p:ph type="ftr" sz="quarter" idx="11"/>
          </p:nvPr>
        </p:nvSpPr>
        <p:spPr/>
        <p:txBody>
          <a:bodyPr/>
          <a:lstStyle/>
          <a:p>
            <a:r>
              <a:rPr lang="en-US"/>
              <a:t>Internal Use Only</a:t>
            </a:r>
          </a:p>
        </p:txBody>
      </p:sp>
      <p:sp>
        <p:nvSpPr>
          <p:cNvPr id="7" name="Slide Number Placeholder 6"/>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3420467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794D9B-A8D4-47F1-84E1-C4ABAA4DFA81}" type="datetime1">
              <a:rPr lang="en-US" smtClean="0"/>
              <a:t>3/17/2020</a:t>
            </a:fld>
            <a:endParaRPr lang="en-US"/>
          </a:p>
        </p:txBody>
      </p:sp>
      <p:sp>
        <p:nvSpPr>
          <p:cNvPr id="8" name="Footer Placeholder 7"/>
          <p:cNvSpPr>
            <a:spLocks noGrp="1"/>
          </p:cNvSpPr>
          <p:nvPr>
            <p:ph type="ftr" sz="quarter" idx="11"/>
          </p:nvPr>
        </p:nvSpPr>
        <p:spPr/>
        <p:txBody>
          <a:bodyPr/>
          <a:lstStyle/>
          <a:p>
            <a:r>
              <a:rPr lang="en-US"/>
              <a:t>Internal Use Only</a:t>
            </a:r>
          </a:p>
        </p:txBody>
      </p:sp>
      <p:sp>
        <p:nvSpPr>
          <p:cNvPr id="9" name="Slide Number Placeholder 8"/>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290560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804DB4-2B94-495A-8D44-3C10C6DB4682}" type="datetime1">
              <a:rPr lang="en-US" smtClean="0"/>
              <a:t>3/17/2020</a:t>
            </a:fld>
            <a:endParaRPr lang="en-US"/>
          </a:p>
        </p:txBody>
      </p:sp>
      <p:sp>
        <p:nvSpPr>
          <p:cNvPr id="4" name="Footer Placeholder 3"/>
          <p:cNvSpPr>
            <a:spLocks noGrp="1"/>
          </p:cNvSpPr>
          <p:nvPr>
            <p:ph type="ftr" sz="quarter" idx="11"/>
          </p:nvPr>
        </p:nvSpPr>
        <p:spPr/>
        <p:txBody>
          <a:bodyPr/>
          <a:lstStyle/>
          <a:p>
            <a:r>
              <a:rPr lang="en-US"/>
              <a:t>Internal Use Only</a:t>
            </a:r>
          </a:p>
        </p:txBody>
      </p:sp>
      <p:sp>
        <p:nvSpPr>
          <p:cNvPr id="5" name="Slide Number Placeholder 4"/>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3066535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5AD99-69BA-4487-A117-1746E9CC4C62}" type="datetime1">
              <a:rPr lang="en-US" smtClean="0"/>
              <a:t>3/17/2020</a:t>
            </a:fld>
            <a:endParaRPr lang="en-US"/>
          </a:p>
        </p:txBody>
      </p:sp>
      <p:sp>
        <p:nvSpPr>
          <p:cNvPr id="3" name="Footer Placeholder 2"/>
          <p:cNvSpPr>
            <a:spLocks noGrp="1"/>
          </p:cNvSpPr>
          <p:nvPr>
            <p:ph type="ftr" sz="quarter" idx="11"/>
          </p:nvPr>
        </p:nvSpPr>
        <p:spPr/>
        <p:txBody>
          <a:bodyPr/>
          <a:lstStyle/>
          <a:p>
            <a:r>
              <a:rPr lang="en-US"/>
              <a:t>Internal Use Only</a:t>
            </a:r>
          </a:p>
        </p:txBody>
      </p:sp>
      <p:sp>
        <p:nvSpPr>
          <p:cNvPr id="4" name="Slide Number Placeholder 3"/>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3540050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7756C3-98F5-41A4-B696-CDB778C85032}" type="datetime1">
              <a:rPr lang="en-US" smtClean="0"/>
              <a:t>3/17/2020</a:t>
            </a:fld>
            <a:endParaRPr lang="en-US"/>
          </a:p>
        </p:txBody>
      </p:sp>
      <p:sp>
        <p:nvSpPr>
          <p:cNvPr id="6" name="Footer Placeholder 5"/>
          <p:cNvSpPr>
            <a:spLocks noGrp="1"/>
          </p:cNvSpPr>
          <p:nvPr>
            <p:ph type="ftr" sz="quarter" idx="11"/>
          </p:nvPr>
        </p:nvSpPr>
        <p:spPr/>
        <p:txBody>
          <a:bodyPr/>
          <a:lstStyle/>
          <a:p>
            <a:r>
              <a:rPr lang="en-US"/>
              <a:t>Internal Use Only</a:t>
            </a:r>
          </a:p>
        </p:txBody>
      </p:sp>
      <p:sp>
        <p:nvSpPr>
          <p:cNvPr id="7" name="Slide Number Placeholder 6"/>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1292361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B4B161-B409-4EFD-8B48-CF6B31C7B29E}" type="datetime1">
              <a:rPr lang="en-US" smtClean="0"/>
              <a:t>3/17/2020</a:t>
            </a:fld>
            <a:endParaRPr lang="en-US"/>
          </a:p>
        </p:txBody>
      </p:sp>
      <p:sp>
        <p:nvSpPr>
          <p:cNvPr id="6" name="Footer Placeholder 5"/>
          <p:cNvSpPr>
            <a:spLocks noGrp="1"/>
          </p:cNvSpPr>
          <p:nvPr>
            <p:ph type="ftr" sz="quarter" idx="11"/>
          </p:nvPr>
        </p:nvSpPr>
        <p:spPr/>
        <p:txBody>
          <a:bodyPr/>
          <a:lstStyle/>
          <a:p>
            <a:r>
              <a:rPr lang="en-US"/>
              <a:t>Internal Use Only</a:t>
            </a:r>
          </a:p>
        </p:txBody>
      </p:sp>
      <p:sp>
        <p:nvSpPr>
          <p:cNvPr id="7" name="Slide Number Placeholder 6"/>
          <p:cNvSpPr>
            <a:spLocks noGrp="1"/>
          </p:cNvSpPr>
          <p:nvPr>
            <p:ph type="sldNum" sz="quarter" idx="12"/>
          </p:nvPr>
        </p:nvSpPr>
        <p:spPr/>
        <p:txBody>
          <a:bodyPr/>
          <a:lstStyle/>
          <a:p>
            <a:fld id="{59841BEB-983A-42E8-83E0-167D6306776C}" type="slidenum">
              <a:rPr lang="en-US" smtClean="0"/>
              <a:t>‹#›</a:t>
            </a:fld>
            <a:endParaRPr lang="en-US"/>
          </a:p>
        </p:txBody>
      </p:sp>
    </p:spTree>
    <p:extLst>
      <p:ext uri="{BB962C8B-B14F-4D97-AF65-F5344CB8AC3E}">
        <p14:creationId xmlns:p14="http://schemas.microsoft.com/office/powerpoint/2010/main" val="114361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549B5C-3EE5-4374-BC17-8B3D9E4C15E0}" type="datetime1">
              <a:rPr lang="en-US" smtClean="0"/>
              <a:t>3/17/2020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Internal Use Only</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841BEB-983A-42E8-83E0-167D6306776C}" type="slidenum">
              <a:rPr lang="en-US" smtClean="0"/>
              <a:t>‹#›</a:t>
            </a:fld>
            <a:endParaRPr lang="en-US"/>
          </a:p>
        </p:txBody>
      </p:sp>
    </p:spTree>
    <p:extLst>
      <p:ext uri="{BB962C8B-B14F-4D97-AF65-F5344CB8AC3E}">
        <p14:creationId xmlns:p14="http://schemas.microsoft.com/office/powerpoint/2010/main" val="40899343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6.png"/><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A6DB6B-B4E3-4A5E-82C3-924E0AFF8F1B}"/>
              </a:ext>
            </a:extLst>
          </p:cNvPr>
          <p:cNvSpPr>
            <a:spLocks noGrp="1"/>
          </p:cNvSpPr>
          <p:nvPr>
            <p:ph type="ctrTitle"/>
          </p:nvPr>
        </p:nvSpPr>
        <p:spPr>
          <a:xfrm>
            <a:off x="804484" y="4267832"/>
            <a:ext cx="4805996" cy="1297115"/>
          </a:xfrm>
        </p:spPr>
        <p:txBody>
          <a:bodyPr anchor="t">
            <a:normAutofit fontScale="90000"/>
          </a:bodyPr>
          <a:lstStyle/>
          <a:p>
            <a:pPr algn="l"/>
            <a:r>
              <a:rPr lang="en-US" sz="4100" dirty="0">
                <a:solidFill>
                  <a:srgbClr val="000000"/>
                </a:solidFill>
              </a:rPr>
              <a:t>Primerica Legal Protection Program</a:t>
            </a:r>
            <a:br>
              <a:rPr lang="en-US" sz="4100" dirty="0">
                <a:solidFill>
                  <a:srgbClr val="000000"/>
                </a:solidFill>
              </a:rPr>
            </a:br>
            <a:r>
              <a:rPr lang="en-US" sz="1700" dirty="0">
                <a:solidFill>
                  <a:srgbClr val="000000"/>
                </a:solidFill>
              </a:rPr>
              <a:t>Offered by LegalShield</a:t>
            </a:r>
            <a:r>
              <a:rPr lang="en-US" sz="4100" dirty="0">
                <a:solidFill>
                  <a:srgbClr val="000000"/>
                </a:solidFill>
              </a:rPr>
              <a:t>	</a:t>
            </a:r>
          </a:p>
        </p:txBody>
      </p:sp>
      <p:sp>
        <p:nvSpPr>
          <p:cNvPr id="3" name="Subtitle 2">
            <a:extLst>
              <a:ext uri="{FF2B5EF4-FFF2-40B4-BE49-F238E27FC236}">
                <a16:creationId xmlns:a16="http://schemas.microsoft.com/office/drawing/2014/main" xmlns="" id="{7B1A0D27-A37D-455D-A673-303574AC12D0}"/>
              </a:ext>
            </a:extLst>
          </p:cNvPr>
          <p:cNvSpPr>
            <a:spLocks noGrp="1"/>
          </p:cNvSpPr>
          <p:nvPr>
            <p:ph type="subTitle" idx="1"/>
          </p:nvPr>
        </p:nvSpPr>
        <p:spPr>
          <a:xfrm>
            <a:off x="804788" y="3428999"/>
            <a:ext cx="4805691" cy="838831"/>
          </a:xfrm>
        </p:spPr>
        <p:txBody>
          <a:bodyPr anchor="b">
            <a:normAutofit/>
          </a:bodyPr>
          <a:lstStyle/>
          <a:p>
            <a:pPr algn="l"/>
            <a:r>
              <a:rPr lang="en-US" sz="1800">
                <a:solidFill>
                  <a:srgbClr val="000000"/>
                </a:solidFill>
              </a:rPr>
              <a:t>FUNDAMENTALS</a:t>
            </a:r>
          </a:p>
        </p:txBody>
      </p:sp>
      <p:sp>
        <p:nvSpPr>
          <p:cNvPr id="8" name="Footer Placeholder 7">
            <a:extLst>
              <a:ext uri="{FF2B5EF4-FFF2-40B4-BE49-F238E27FC236}">
                <a16:creationId xmlns:a16="http://schemas.microsoft.com/office/drawing/2014/main" xmlns="" id="{DCBA0993-2B03-4A34-A567-57DE6DD666D1}"/>
              </a:ext>
            </a:extLst>
          </p:cNvPr>
          <p:cNvSpPr>
            <a:spLocks noGrp="1"/>
          </p:cNvSpPr>
          <p:nvPr>
            <p:ph type="ftr" sz="quarter" idx="11"/>
          </p:nvPr>
        </p:nvSpPr>
        <p:spPr>
          <a:xfrm>
            <a:off x="2891590" y="6449127"/>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Internal Use Only</a:t>
            </a:r>
          </a:p>
        </p:txBody>
      </p:sp>
      <p:pic>
        <p:nvPicPr>
          <p:cNvPr id="29" name="Graphic 28" descr="Scales of Justice">
            <a:extLst>
              <a:ext uri="{FF2B5EF4-FFF2-40B4-BE49-F238E27FC236}">
                <a16:creationId xmlns:a16="http://schemas.microsoft.com/office/drawing/2014/main" xmlns="" id="{CF383CCB-6F49-4C5A-8409-3B2858E7C1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09770" y="1815320"/>
            <a:ext cx="4141760" cy="4141760"/>
          </a:xfrm>
          <a:prstGeom prst="rect">
            <a:avLst/>
          </a:prstGeom>
        </p:spPr>
      </p:pic>
    </p:spTree>
    <p:extLst>
      <p:ext uri="{BB962C8B-B14F-4D97-AF65-F5344CB8AC3E}">
        <p14:creationId xmlns:p14="http://schemas.microsoft.com/office/powerpoint/2010/main" val="169283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20D93-3A42-4418-AC40-5669AD983ED1}"/>
              </a:ext>
            </a:extLst>
          </p:cNvPr>
          <p:cNvSpPr>
            <a:spLocks noGrp="1"/>
          </p:cNvSpPr>
          <p:nvPr>
            <p:ph type="title"/>
          </p:nvPr>
        </p:nvSpPr>
        <p:spPr>
          <a:xfrm>
            <a:off x="1136428" y="627564"/>
            <a:ext cx="7474172" cy="1325563"/>
          </a:xfrm>
        </p:spPr>
        <p:txBody>
          <a:bodyPr>
            <a:normAutofit/>
          </a:bodyPr>
          <a:lstStyle/>
          <a:p>
            <a:r>
              <a:rPr lang="en-US" dirty="0"/>
              <a:t>Group Plan Cost</a:t>
            </a:r>
          </a:p>
        </p:txBody>
      </p:sp>
      <p:sp>
        <p:nvSpPr>
          <p:cNvPr id="3" name="Content Placeholder 2">
            <a:extLst>
              <a:ext uri="{FF2B5EF4-FFF2-40B4-BE49-F238E27FC236}">
                <a16:creationId xmlns:a16="http://schemas.microsoft.com/office/drawing/2014/main" xmlns="" id="{B2169E36-1543-4145-9641-B28A91D202FD}"/>
              </a:ext>
            </a:extLst>
          </p:cNvPr>
          <p:cNvSpPr>
            <a:spLocks noGrp="1"/>
          </p:cNvSpPr>
          <p:nvPr>
            <p:ph idx="1"/>
          </p:nvPr>
        </p:nvSpPr>
        <p:spPr>
          <a:xfrm>
            <a:off x="1136429" y="2278173"/>
            <a:ext cx="6467867" cy="3450613"/>
          </a:xfrm>
        </p:spPr>
        <p:txBody>
          <a:bodyPr anchor="ctr">
            <a:normAutofit/>
          </a:bodyPr>
          <a:lstStyle/>
          <a:p>
            <a:r>
              <a:rPr lang="en-US" sz="2400" dirty="0"/>
              <a:t>There is a discounted rate of $26.95. The enrollment fee is waived. </a:t>
            </a:r>
          </a:p>
          <a:p>
            <a:endParaRPr lang="en-US" sz="2400" dirty="0"/>
          </a:p>
          <a:p>
            <a:r>
              <a:rPr lang="en-US" sz="2400" dirty="0"/>
              <a:t>NV Group Plan Cost is $24.95. No enrollment fee.</a:t>
            </a:r>
          </a:p>
          <a:p>
            <a:pPr marL="0" indent="0">
              <a:buNone/>
            </a:pPr>
            <a:endParaRPr lang="en-US" sz="2400" dirty="0"/>
          </a:p>
          <a:p>
            <a:r>
              <a:rPr lang="en-US" sz="2400" dirty="0"/>
              <a:t>NY is a limited benefits state and the rate is $18.95. The enrollment fee is waived. </a:t>
            </a:r>
          </a:p>
          <a:p>
            <a:pPr marL="0" indent="0">
              <a:buNone/>
            </a:pPr>
            <a:endParaRPr lang="en-US" sz="2400" dirty="0"/>
          </a:p>
          <a:p>
            <a:pPr marL="0" indent="0">
              <a:buNone/>
            </a:pPr>
            <a:endParaRPr lang="en-US" sz="2400" dirty="0"/>
          </a:p>
        </p:txBody>
      </p:sp>
      <p:sp>
        <p:nvSpPr>
          <p:cNvPr id="4" name="Footer Placeholder 3">
            <a:extLst>
              <a:ext uri="{FF2B5EF4-FFF2-40B4-BE49-F238E27FC236}">
                <a16:creationId xmlns:a16="http://schemas.microsoft.com/office/drawing/2014/main" xmlns="" id="{080C6BC8-B2F3-4FDC-BCE6-20C721B96DF0}"/>
              </a:ext>
            </a:extLst>
          </p:cNvPr>
          <p:cNvSpPr>
            <a:spLocks noGrp="1"/>
          </p:cNvSpPr>
          <p:nvPr>
            <p:ph type="ftr" sz="quarter" idx="11"/>
          </p:nvPr>
        </p:nvSpPr>
        <p:spPr>
          <a:xfrm>
            <a:off x="1103859" y="6356350"/>
            <a:ext cx="4894169" cy="365125"/>
          </a:xfrm>
        </p:spPr>
        <p:txBody>
          <a:bodyPr>
            <a:normAutofit/>
          </a:bodyPr>
          <a:lstStyle/>
          <a:p>
            <a:pPr marL="0" marR="0" lvl="0" indent="0" algn="l" defTabSz="914400" rtl="0" eaLnBrk="1" fontAlgn="auto" latinLnBrk="0" hangingPunct="1">
              <a:spcBef>
                <a:spcPts val="0"/>
              </a:spcBef>
              <a:spcAft>
                <a:spcPts val="600"/>
              </a:spcAft>
              <a:buClrTx/>
              <a:buSzTx/>
              <a:buFontTx/>
              <a:buNone/>
              <a:tabLst/>
              <a:defRPr/>
            </a:pPr>
            <a:r>
              <a:rPr kumimoji="0" lang="en-US" sz="1050" b="0" i="0" u="none" strike="noStrike" kern="1200" cap="none" spc="0" normalizeH="0" baseline="0" noProof="0">
                <a:ln>
                  <a:noFill/>
                </a:ln>
                <a:solidFill>
                  <a:schemeClr val="tx1">
                    <a:lumMod val="75000"/>
                    <a:lumOff val="25000"/>
                  </a:schemeClr>
                </a:solidFill>
                <a:effectLst/>
                <a:uLnTx/>
                <a:uFillTx/>
                <a:latin typeface="Calibri" panose="020F0502020204030204"/>
                <a:ea typeface="+mn-ea"/>
                <a:cs typeface="+mn-cs"/>
              </a:rPr>
              <a:t>Internal Use Only</a:t>
            </a:r>
          </a:p>
        </p:txBody>
      </p:sp>
      <p:sp>
        <p:nvSpPr>
          <p:cNvPr id="15" name="Rectangle 11">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Dollar">
            <a:extLst>
              <a:ext uri="{FF2B5EF4-FFF2-40B4-BE49-F238E27FC236}">
                <a16:creationId xmlns:a16="http://schemas.microsoft.com/office/drawing/2014/main" xmlns="" id="{E25268A6-FCDD-4E3C-920F-ED6B7666BC1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xmlns="" id="{EB339256-BFC2-4C0B-ACBD-CA8A58DDA532}"/>
              </a:ext>
            </a:extLst>
          </p:cNvPr>
          <p:cNvSpPr>
            <a:spLocks noGrp="1"/>
          </p:cNvSpPr>
          <p:nvPr>
            <p:ph type="sldNum" sz="quarter" idx="12"/>
          </p:nvPr>
        </p:nvSpPr>
        <p:spPr>
          <a:xfrm>
            <a:off x="10341428" y="6356350"/>
            <a:ext cx="1012371"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59841BEB-983A-42E8-83E0-167D6306776C}" type="slidenum">
              <a:rPr kumimoji="0" lang="en-US"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10</a:t>
            </a:fld>
            <a:endParaRPr kumimoji="0" lang="en-US"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528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BF2C8A3-F15C-400F-AAB4-FC2F3B12C774}"/>
              </a:ext>
            </a:extLst>
          </p:cNvPr>
          <p:cNvSpPr>
            <a:spLocks noGrp="1"/>
          </p:cNvSpPr>
          <p:nvPr>
            <p:ph type="title"/>
          </p:nvPr>
        </p:nvSpPr>
        <p:spPr>
          <a:xfrm>
            <a:off x="838200" y="963877"/>
            <a:ext cx="3494362" cy="4930246"/>
          </a:xfrm>
        </p:spPr>
        <p:txBody>
          <a:bodyPr>
            <a:normAutofit/>
          </a:bodyPr>
          <a:lstStyle/>
          <a:p>
            <a:pPr algn="r"/>
            <a:r>
              <a:rPr lang="en-US" sz="4000" dirty="0">
                <a:solidFill>
                  <a:schemeClr val="accent1"/>
                </a:solidFill>
              </a:rPr>
              <a:t>Businesses not considered for Group Plan</a:t>
            </a:r>
          </a:p>
        </p:txBody>
      </p:sp>
      <p:cxnSp>
        <p:nvCxnSpPr>
          <p:cNvPr id="12" name="Straight Connector 11">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E7066D25-2738-42C4-BE68-FD193342D7F9}"/>
              </a:ext>
            </a:extLst>
          </p:cNvPr>
          <p:cNvSpPr>
            <a:spLocks noGrp="1"/>
          </p:cNvSpPr>
          <p:nvPr>
            <p:ph idx="1"/>
          </p:nvPr>
        </p:nvSpPr>
        <p:spPr>
          <a:xfrm>
            <a:off x="4976031" y="963877"/>
            <a:ext cx="6377769" cy="4930246"/>
          </a:xfrm>
        </p:spPr>
        <p:txBody>
          <a:bodyPr anchor="ctr">
            <a:normAutofit/>
          </a:bodyPr>
          <a:lstStyle/>
          <a:p>
            <a:r>
              <a:rPr lang="en-US" sz="2400" dirty="0"/>
              <a:t>Taxi services (due to high turnover)</a:t>
            </a:r>
          </a:p>
          <a:p>
            <a:r>
              <a:rPr lang="en-US" sz="2400" dirty="0"/>
              <a:t>Church members</a:t>
            </a:r>
          </a:p>
          <a:p>
            <a:r>
              <a:rPr lang="en-US" sz="2400" dirty="0"/>
              <a:t>Associations</a:t>
            </a:r>
          </a:p>
          <a:p>
            <a:r>
              <a:rPr lang="en-US" sz="2400" dirty="0"/>
              <a:t>Chambers of Commerce</a:t>
            </a:r>
          </a:p>
          <a:p>
            <a:r>
              <a:rPr lang="en-US" sz="2400" dirty="0"/>
              <a:t>Unions (not on a common payroll)</a:t>
            </a:r>
          </a:p>
          <a:p>
            <a:r>
              <a:rPr lang="en-US" sz="2400" dirty="0"/>
              <a:t>Correctional facilities </a:t>
            </a:r>
          </a:p>
          <a:p>
            <a:r>
              <a:rPr lang="en-US" sz="2400" dirty="0"/>
              <a:t>Credit unions</a:t>
            </a:r>
          </a:p>
          <a:p>
            <a:r>
              <a:rPr lang="en-US" sz="2400" dirty="0"/>
              <a:t>Lodges</a:t>
            </a:r>
          </a:p>
          <a:p>
            <a:r>
              <a:rPr lang="en-US" sz="2400" dirty="0"/>
              <a:t>Guilds</a:t>
            </a:r>
          </a:p>
          <a:p>
            <a:pPr marL="0" indent="0">
              <a:buNone/>
            </a:pPr>
            <a:endParaRPr lang="en-US" sz="2400" dirty="0"/>
          </a:p>
        </p:txBody>
      </p:sp>
      <p:sp>
        <p:nvSpPr>
          <p:cNvPr id="4" name="Footer Placeholder 3">
            <a:extLst>
              <a:ext uri="{FF2B5EF4-FFF2-40B4-BE49-F238E27FC236}">
                <a16:creationId xmlns:a16="http://schemas.microsoft.com/office/drawing/2014/main" xmlns="" id="{033191D6-350C-477D-967F-EF8A1FC97761}"/>
              </a:ext>
            </a:extLst>
          </p:cNvPr>
          <p:cNvSpPr>
            <a:spLocks noGrp="1"/>
          </p:cNvSpPr>
          <p:nvPr>
            <p:ph type="ftr" sz="quarter" idx="11"/>
          </p:nvPr>
        </p:nvSpPr>
        <p:spPr>
          <a:xfrm>
            <a:off x="4976031" y="6033479"/>
            <a:ext cx="5259985" cy="365125"/>
          </a:xfrm>
        </p:spPr>
        <p:txBody>
          <a:bodyPr>
            <a:normAutofit/>
          </a:bodyPr>
          <a:lstStyle/>
          <a:p>
            <a:pPr marL="0" marR="0" lvl="0" indent="0" algn="l" defTabSz="914400" rtl="0" eaLnBrk="1" fontAlgn="auto" latinLnBrk="0" hangingPunct="1">
              <a:spcBef>
                <a:spcPts val="0"/>
              </a:spcBef>
              <a:spcAft>
                <a:spcPts val="600"/>
              </a:spcAft>
              <a:buClrTx/>
              <a:buSzTx/>
              <a:buFontTx/>
              <a:buNone/>
              <a:tabLst/>
              <a:defRPr/>
            </a:pPr>
            <a:r>
              <a:rPr kumimoji="0" lang="en-US" sz="1050" b="0" i="0" u="none" strike="noStrike" kern="1200" cap="none" spc="0" normalizeH="0" baseline="0" noProof="0">
                <a:ln>
                  <a:noFill/>
                </a:ln>
                <a:solidFill>
                  <a:schemeClr val="tx1">
                    <a:alpha val="80000"/>
                  </a:schemeClr>
                </a:solidFill>
                <a:effectLst/>
                <a:uLnTx/>
                <a:uFillTx/>
                <a:latin typeface="Calibri" panose="020F0502020204030204"/>
                <a:ea typeface="+mn-ea"/>
                <a:cs typeface="+mn-cs"/>
              </a:rPr>
              <a:t>Internal Use Only</a:t>
            </a:r>
          </a:p>
        </p:txBody>
      </p:sp>
      <p:sp>
        <p:nvSpPr>
          <p:cNvPr id="5" name="Slide Number Placeholder 4">
            <a:extLst>
              <a:ext uri="{FF2B5EF4-FFF2-40B4-BE49-F238E27FC236}">
                <a16:creationId xmlns:a16="http://schemas.microsoft.com/office/drawing/2014/main" xmlns="" id="{4C2AE0E6-A6F4-4A07-9870-0144657548B2}"/>
              </a:ext>
            </a:extLst>
          </p:cNvPr>
          <p:cNvSpPr>
            <a:spLocks noGrp="1"/>
          </p:cNvSpPr>
          <p:nvPr>
            <p:ph type="sldNum" sz="quarter" idx="12"/>
          </p:nvPr>
        </p:nvSpPr>
        <p:spPr>
          <a:xfrm>
            <a:off x="10571516" y="6033479"/>
            <a:ext cx="782283"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59841BEB-983A-42E8-83E0-167D6306776C}" type="slidenum">
              <a:rPr kumimoji="0" lang="en-US" sz="1050" b="0" i="0" u="none" strike="noStrike" kern="1200" cap="none" spc="0" normalizeH="0" baseline="0" noProof="0">
                <a:ln>
                  <a:noFill/>
                </a:ln>
                <a:solidFill>
                  <a:schemeClr val="tx1">
                    <a:alpha val="8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11</a:t>
            </a:fld>
            <a:endParaRPr kumimoji="0" lang="en-US" sz="1050" b="0" i="0" u="none" strike="noStrike" kern="1200" cap="none" spc="0" normalizeH="0" baseline="0" noProof="0">
              <a:ln>
                <a:noFill/>
              </a:ln>
              <a:solidFill>
                <a:schemeClr val="tx1">
                  <a:alpha val="8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76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xmlns=""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922EFFB-40EA-4137-BE83-CF209896A146}"/>
              </a:ext>
            </a:extLst>
          </p:cNvPr>
          <p:cNvSpPr>
            <a:spLocks noGrp="1"/>
          </p:cNvSpPr>
          <p:nvPr>
            <p:ph type="title"/>
          </p:nvPr>
        </p:nvSpPr>
        <p:spPr>
          <a:xfrm>
            <a:off x="838200" y="631825"/>
            <a:ext cx="10515600" cy="1325563"/>
          </a:xfrm>
        </p:spPr>
        <p:txBody>
          <a:bodyPr>
            <a:normAutofit/>
          </a:bodyPr>
          <a:lstStyle/>
          <a:p>
            <a:r>
              <a:rPr lang="en-US"/>
              <a:t>Group Payment Methods</a:t>
            </a:r>
            <a:endParaRPr lang="en-US" dirty="0"/>
          </a:p>
        </p:txBody>
      </p:sp>
      <p:sp>
        <p:nvSpPr>
          <p:cNvPr id="3" name="Content Placeholder 2">
            <a:extLst>
              <a:ext uri="{FF2B5EF4-FFF2-40B4-BE49-F238E27FC236}">
                <a16:creationId xmlns:a16="http://schemas.microsoft.com/office/drawing/2014/main" xmlns="" id="{45D12E37-417A-4658-8960-432DB21B89EF}"/>
              </a:ext>
            </a:extLst>
          </p:cNvPr>
          <p:cNvSpPr>
            <a:spLocks noGrp="1"/>
          </p:cNvSpPr>
          <p:nvPr>
            <p:ph idx="1"/>
          </p:nvPr>
        </p:nvSpPr>
        <p:spPr>
          <a:xfrm>
            <a:off x="838200" y="2057400"/>
            <a:ext cx="10515600" cy="3871762"/>
          </a:xfrm>
        </p:spPr>
        <p:txBody>
          <a:bodyPr>
            <a:normAutofit/>
          </a:bodyPr>
          <a:lstStyle/>
          <a:p>
            <a:pPr marL="0" indent="0">
              <a:buNone/>
            </a:pPr>
            <a:r>
              <a:rPr lang="en-US" sz="1300" dirty="0"/>
              <a:t>Employee Benefit</a:t>
            </a:r>
          </a:p>
          <a:p>
            <a:r>
              <a:rPr lang="en-US" sz="1300" dirty="0"/>
              <a:t>Employer can purchase PLPP for all employees or as few as three employees, at no cost to employee.</a:t>
            </a:r>
          </a:p>
          <a:p>
            <a:r>
              <a:rPr lang="en-US" sz="1300" dirty="0"/>
              <a:t>Employees NOT receiving PLPP as an employee benefit can enroll via payroll deduction, bank or credit card draft.</a:t>
            </a:r>
            <a:br>
              <a:rPr lang="en-US" sz="1300" dirty="0"/>
            </a:br>
            <a:endParaRPr lang="en-US" sz="1300" dirty="0"/>
          </a:p>
          <a:p>
            <a:pPr marL="0" indent="0">
              <a:buNone/>
            </a:pPr>
            <a:r>
              <a:rPr lang="en-US" sz="1300" dirty="0"/>
              <a:t>Payroll Deduction</a:t>
            </a:r>
          </a:p>
          <a:p>
            <a:r>
              <a:rPr lang="en-US" sz="1300" dirty="0"/>
              <a:t>Employers can elect to have employees’ monthly membership fees deducted from their paychecks when five or more employees initially enroll for payroll deduction.</a:t>
            </a:r>
          </a:p>
          <a:p>
            <a:r>
              <a:rPr lang="en-US" sz="1300" dirty="0"/>
              <a:t>The employer or payroll company will deduct the payment from the individuals and forward one check to LegalShield for the monthly payment.</a:t>
            </a:r>
          </a:p>
          <a:p>
            <a:r>
              <a:rPr lang="en-US" sz="1300" dirty="0"/>
              <a:t>If payroll deduction is selected, make sure to fill out and then detach the payroll deduction slip from the bottom of the application and leave it with the employer/payroll clerk.</a:t>
            </a:r>
            <a:br>
              <a:rPr lang="en-US" sz="1300" dirty="0"/>
            </a:br>
            <a:endParaRPr lang="en-US" sz="1300" dirty="0"/>
          </a:p>
          <a:p>
            <a:pPr marL="0" indent="0">
              <a:buNone/>
            </a:pPr>
            <a:r>
              <a:rPr lang="en-US" sz="1300" dirty="0"/>
              <a:t>Bank Debit/Credit Card Charge</a:t>
            </a:r>
          </a:p>
          <a:p>
            <a:r>
              <a:rPr lang="en-US" sz="1300" dirty="0"/>
              <a:t>When payroll deduction is not an option, individual members can have their bank account debited or credit card charged.</a:t>
            </a:r>
          </a:p>
        </p:txBody>
      </p:sp>
      <p:sp>
        <p:nvSpPr>
          <p:cNvPr id="4" name="Footer Placeholder 3">
            <a:extLst>
              <a:ext uri="{FF2B5EF4-FFF2-40B4-BE49-F238E27FC236}">
                <a16:creationId xmlns:a16="http://schemas.microsoft.com/office/drawing/2014/main" xmlns="" id="{6A6FFC20-88EC-44EA-A480-F71330DFCFA1}"/>
              </a:ext>
            </a:extLst>
          </p:cNvPr>
          <p:cNvSpPr>
            <a:spLocks noGrp="1"/>
          </p:cNvSpPr>
          <p:nvPr>
            <p:ph type="ftr" sz="quarter" idx="11"/>
          </p:nvPr>
        </p:nvSpPr>
        <p:spPr>
          <a:xfrm>
            <a:off x="4038600" y="6077585"/>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Calibri" panose="020F0502020204030204"/>
                <a:ea typeface="+mn-ea"/>
                <a:cs typeface="+mn-cs"/>
              </a:rPr>
              <a:t>Internal Use Only</a:t>
            </a:r>
          </a:p>
        </p:txBody>
      </p:sp>
      <p:sp>
        <p:nvSpPr>
          <p:cNvPr id="5" name="Slide Number Placeholder 4">
            <a:extLst>
              <a:ext uri="{FF2B5EF4-FFF2-40B4-BE49-F238E27FC236}">
                <a16:creationId xmlns:a16="http://schemas.microsoft.com/office/drawing/2014/main" xmlns="" id="{3C8EDB6E-4D36-4BF5-B9EF-F2E0A0880852}"/>
              </a:ext>
            </a:extLst>
          </p:cNvPr>
          <p:cNvSpPr>
            <a:spLocks noGrp="1"/>
          </p:cNvSpPr>
          <p:nvPr>
            <p:ph type="sldNum" sz="quarter" idx="12"/>
          </p:nvPr>
        </p:nvSpPr>
        <p:spPr>
          <a:xfrm>
            <a:off x="8610600" y="6077585"/>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59841BEB-983A-42E8-83E0-167D6306776C}"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12</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520213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9">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BF2C8A3-F15C-400F-AAB4-FC2F3B12C774}"/>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			Group Commissions</a:t>
            </a:r>
          </a:p>
        </p:txBody>
      </p:sp>
      <p:sp>
        <p:nvSpPr>
          <p:cNvPr id="4" name="Footer Placeholder 3">
            <a:extLst>
              <a:ext uri="{FF2B5EF4-FFF2-40B4-BE49-F238E27FC236}">
                <a16:creationId xmlns:a16="http://schemas.microsoft.com/office/drawing/2014/main" xmlns="" id="{033191D6-350C-477D-967F-EF8A1FC97761}"/>
              </a:ext>
            </a:extLst>
          </p:cNvPr>
          <p:cNvSpPr>
            <a:spLocks noGrp="1"/>
          </p:cNvSpPr>
          <p:nvPr>
            <p:ph type="ftr" sz="quarter" idx="11"/>
          </p:nvPr>
        </p:nvSpPr>
        <p:spPr>
          <a:xfrm>
            <a:off x="838200" y="6356350"/>
            <a:ext cx="5960951" cy="365125"/>
          </a:xfrm>
          <a:noFill/>
        </p:spPr>
        <p:txBody>
          <a:bodyPr vert="horz" lIns="91440" tIns="45720" rIns="91440" bIns="45720" rtlCol="0" anchor="ctr">
            <a:normAutofit/>
          </a:bodyPr>
          <a:lstStyle/>
          <a:p>
            <a:pPr marR="0" lvl="0" indent="0" algn="l"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Internal Use Only</a:t>
            </a:r>
          </a:p>
        </p:txBody>
      </p:sp>
      <p:sp>
        <p:nvSpPr>
          <p:cNvPr id="5" name="Slide Number Placeholder 4">
            <a:extLst>
              <a:ext uri="{FF2B5EF4-FFF2-40B4-BE49-F238E27FC236}">
                <a16:creationId xmlns:a16="http://schemas.microsoft.com/office/drawing/2014/main" xmlns="" id="{4C2AE0E6-A6F4-4A07-9870-0144657548B2}"/>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marR="0" lvl="0" indent="0" algn="l" defTabSz="914400" fontAlgn="auto">
              <a:spcBef>
                <a:spcPts val="0"/>
              </a:spcBef>
              <a:spcAft>
                <a:spcPts val="600"/>
              </a:spcAft>
              <a:buClrTx/>
              <a:buSzTx/>
              <a:buFontTx/>
              <a:buNone/>
              <a:tabLst/>
              <a:defRPr/>
            </a:pPr>
            <a:fld id="{59841BEB-983A-42E8-83E0-167D6306776C}" type="slidenum">
              <a:rPr kumimoji="0" lang="en-US" b="0" i="0" u="none" strike="noStrike" cap="none" spc="0" normalizeH="0" baseline="0" noProof="0" smtClean="0">
                <a:ln>
                  <a:noFill/>
                </a:ln>
                <a:effectLst/>
                <a:uLnTx/>
                <a:uFillTx/>
              </a:rPr>
              <a:pPr marR="0" lvl="0" indent="0" algn="l" defTabSz="914400" fontAlgn="auto">
                <a:spcBef>
                  <a:spcPts val="0"/>
                </a:spcBef>
                <a:spcAft>
                  <a:spcPts val="600"/>
                </a:spcAft>
                <a:buClrTx/>
                <a:buSzTx/>
                <a:buFontTx/>
                <a:buNone/>
                <a:tabLst/>
                <a:defRPr/>
              </a:pPr>
              <a:t>13</a:t>
            </a:fld>
            <a:endParaRPr kumimoji="0" lang="en-US" b="0" i="0" u="none" strike="noStrike" cap="none" spc="0" normalizeH="0" baseline="0" noProof="0">
              <a:ln>
                <a:noFill/>
              </a:ln>
              <a:effectLst/>
              <a:uLnTx/>
              <a:uFillTx/>
            </a:endParaRPr>
          </a:p>
        </p:txBody>
      </p:sp>
      <p:graphicFrame>
        <p:nvGraphicFramePr>
          <p:cNvPr id="3" name="Content Placeholder 2">
            <a:extLst>
              <a:ext uri="{FF2B5EF4-FFF2-40B4-BE49-F238E27FC236}">
                <a16:creationId xmlns:a16="http://schemas.microsoft.com/office/drawing/2014/main" xmlns="" id="{E8F8F4BC-56AE-418B-B78E-4CB894968C44}"/>
              </a:ext>
            </a:extLst>
          </p:cNvPr>
          <p:cNvGraphicFramePr>
            <a:graphicFrameLocks noGrp="1"/>
          </p:cNvGraphicFramePr>
          <p:nvPr>
            <p:ph idx="1"/>
            <p:extLst>
              <p:ext uri="{D42A27DB-BD31-4B8C-83A1-F6EECF244321}">
                <p14:modId xmlns:p14="http://schemas.microsoft.com/office/powerpoint/2010/main" val="3938346163"/>
              </p:ext>
            </p:extLst>
          </p:nvPr>
        </p:nvGraphicFramePr>
        <p:xfrm>
          <a:off x="4207933" y="782358"/>
          <a:ext cx="7347541" cy="5441052"/>
        </p:xfrm>
        <a:graphic>
          <a:graphicData uri="http://schemas.openxmlformats.org/drawingml/2006/table">
            <a:tbl>
              <a:tblPr firstRow="1" bandRow="1">
                <a:noFill/>
                <a:tableStyleId>{5C22544A-7EE6-4342-B048-85BDC9FD1C3A}</a:tableStyleId>
              </a:tblPr>
              <a:tblGrid>
                <a:gridCol w="818954">
                  <a:extLst>
                    <a:ext uri="{9D8B030D-6E8A-4147-A177-3AD203B41FA5}">
                      <a16:colId xmlns:a16="http://schemas.microsoft.com/office/drawing/2014/main" xmlns="" val="812658220"/>
                    </a:ext>
                  </a:extLst>
                </a:gridCol>
                <a:gridCol w="1828308">
                  <a:extLst>
                    <a:ext uri="{9D8B030D-6E8A-4147-A177-3AD203B41FA5}">
                      <a16:colId xmlns:a16="http://schemas.microsoft.com/office/drawing/2014/main" xmlns="" val="544240815"/>
                    </a:ext>
                  </a:extLst>
                </a:gridCol>
                <a:gridCol w="899559">
                  <a:extLst>
                    <a:ext uri="{9D8B030D-6E8A-4147-A177-3AD203B41FA5}">
                      <a16:colId xmlns:a16="http://schemas.microsoft.com/office/drawing/2014/main" xmlns="" val="1843037699"/>
                    </a:ext>
                  </a:extLst>
                </a:gridCol>
                <a:gridCol w="2236529">
                  <a:extLst>
                    <a:ext uri="{9D8B030D-6E8A-4147-A177-3AD203B41FA5}">
                      <a16:colId xmlns:a16="http://schemas.microsoft.com/office/drawing/2014/main" xmlns="" val="2834303567"/>
                    </a:ext>
                  </a:extLst>
                </a:gridCol>
                <a:gridCol w="1564191">
                  <a:extLst>
                    <a:ext uri="{9D8B030D-6E8A-4147-A177-3AD203B41FA5}">
                      <a16:colId xmlns:a16="http://schemas.microsoft.com/office/drawing/2014/main" xmlns="" val="4085190316"/>
                    </a:ext>
                  </a:extLst>
                </a:gridCol>
              </a:tblGrid>
              <a:tr h="612135">
                <a:tc>
                  <a:txBody>
                    <a:bodyPr/>
                    <a:lstStyle/>
                    <a:p>
                      <a:endParaRPr lang="en-US" sz="1200" b="0" cap="all" spc="150" dirty="0">
                        <a:solidFill>
                          <a:schemeClr val="lt1"/>
                        </a:solidFill>
                      </a:endParaRPr>
                    </a:p>
                  </a:txBody>
                  <a:tcPr marL="105138" marR="105138" marT="105138" marB="105138">
                    <a:lnL w="12700" cmpd="sng">
                      <a:noFill/>
                    </a:lnL>
                    <a:lnR w="12700" cmpd="sng">
                      <a:noFill/>
                    </a:lnR>
                    <a:lnT w="12700" cmpd="sng">
                      <a:noFill/>
                    </a:lnT>
                    <a:lnB w="38100" cmpd="sng">
                      <a:noFill/>
                    </a:lnB>
                    <a:solidFill>
                      <a:srgbClr val="505356"/>
                    </a:solidFill>
                  </a:tcPr>
                </a:tc>
                <a:tc gridSpan="2">
                  <a:txBody>
                    <a:bodyPr/>
                    <a:lstStyle/>
                    <a:p>
                      <a:pPr algn="ctr"/>
                      <a:r>
                        <a:rPr lang="en-US" sz="1200" b="0" cap="all" spc="150" dirty="0">
                          <a:solidFill>
                            <a:schemeClr val="lt1"/>
                          </a:solidFill>
                        </a:rPr>
                        <a:t>Full Benefit States</a:t>
                      </a:r>
                    </a:p>
                    <a:p>
                      <a:pPr algn="ctr"/>
                      <a:r>
                        <a:rPr lang="en-US" sz="1200" b="0" cap="all" spc="150" dirty="0">
                          <a:solidFill>
                            <a:schemeClr val="lt1"/>
                          </a:solidFill>
                        </a:rPr>
                        <a:t>$26.95 per month</a:t>
                      </a:r>
                    </a:p>
                    <a:p>
                      <a:pPr algn="ctr"/>
                      <a:r>
                        <a:rPr lang="en-US" sz="1200" b="0" cap="all" spc="150" dirty="0">
                          <a:solidFill>
                            <a:schemeClr val="lt1"/>
                          </a:solidFill>
                        </a:rPr>
                        <a:t>($24.95 Per Month NV)</a:t>
                      </a:r>
                    </a:p>
                  </a:txBody>
                  <a:tcPr marL="105138" marR="105138" marT="105138" marB="105138">
                    <a:lnL w="12700" cmpd="sng">
                      <a:noFill/>
                    </a:lnL>
                    <a:lnR w="12700" cmpd="sng">
                      <a:noFill/>
                    </a:lnR>
                    <a:lnT w="12700" cmpd="sng">
                      <a:noFill/>
                    </a:lnT>
                    <a:lnB w="38100" cmpd="sng">
                      <a:noFill/>
                    </a:lnB>
                    <a:solidFill>
                      <a:srgbClr val="505356"/>
                    </a:solidFill>
                  </a:tcPr>
                </a:tc>
                <a:tc hMerge="1">
                  <a:txBody>
                    <a:bodyPr/>
                    <a:lstStyle/>
                    <a:p>
                      <a:endParaRPr lang="en-US"/>
                    </a:p>
                  </a:txBody>
                  <a:tcPr/>
                </a:tc>
                <a:tc gridSpan="2">
                  <a:txBody>
                    <a:bodyPr/>
                    <a:lstStyle/>
                    <a:p>
                      <a:pPr algn="ctr"/>
                      <a:r>
                        <a:rPr lang="en-US" sz="1200" b="0" cap="all" spc="150" dirty="0">
                          <a:solidFill>
                            <a:schemeClr val="lt1"/>
                          </a:solidFill>
                        </a:rPr>
                        <a:t>Limited Benefit State (NY)</a:t>
                      </a:r>
                    </a:p>
                    <a:p>
                      <a:pPr algn="ctr"/>
                      <a:r>
                        <a:rPr lang="en-US" sz="1200" b="0" cap="all" spc="150" dirty="0">
                          <a:solidFill>
                            <a:schemeClr val="lt1"/>
                          </a:solidFill>
                        </a:rPr>
                        <a:t>$18.95</a:t>
                      </a:r>
                    </a:p>
                    <a:p>
                      <a:pPr algn="ctr"/>
                      <a:r>
                        <a:rPr lang="en-US" sz="1200" b="0" cap="all" spc="150" dirty="0">
                          <a:solidFill>
                            <a:schemeClr val="lt1"/>
                          </a:solidFill>
                        </a:rPr>
                        <a:t> per month</a:t>
                      </a:r>
                    </a:p>
                  </a:txBody>
                  <a:tcPr marL="105138" marR="105138" marT="105138" marB="105138">
                    <a:lnL w="12700" cmpd="sng">
                      <a:noFill/>
                    </a:lnL>
                    <a:lnR w="12700" cmpd="sng">
                      <a:noFill/>
                    </a:lnR>
                    <a:lnT w="12700" cmpd="sng">
                      <a:noFill/>
                    </a:lnT>
                    <a:lnB w="38100" cmpd="sng">
                      <a:noFill/>
                    </a:lnB>
                    <a:solidFill>
                      <a:srgbClr val="505356"/>
                    </a:solidFill>
                  </a:tcPr>
                </a:tc>
                <a:tc hMerge="1">
                  <a:txBody>
                    <a:bodyPr/>
                    <a:lstStyle/>
                    <a:p>
                      <a:endParaRPr lang="en-US"/>
                    </a:p>
                  </a:txBody>
                  <a:tcPr/>
                </a:tc>
                <a:extLst>
                  <a:ext uri="{0D108BD9-81ED-4DB2-BD59-A6C34878D82A}">
                    <a16:rowId xmlns:a16="http://schemas.microsoft.com/office/drawing/2014/main" xmlns="" val="861527489"/>
                  </a:ext>
                </a:extLst>
              </a:tr>
              <a:tr h="390178">
                <a:tc>
                  <a:txBody>
                    <a:bodyPr/>
                    <a:lstStyle/>
                    <a:p>
                      <a:pPr algn="ctr"/>
                      <a:r>
                        <a:rPr lang="en-US" sz="1000" cap="none" spc="0">
                          <a:solidFill>
                            <a:schemeClr val="tx1"/>
                          </a:solidFill>
                        </a:rPr>
                        <a:t>Level</a:t>
                      </a:r>
                    </a:p>
                  </a:txBody>
                  <a:tcPr marL="105138" marR="105138" marT="105138" marB="105138">
                    <a:lnL w="12700" cmpd="sng">
                      <a:noFill/>
                      <a:prstDash val="solid"/>
                    </a:lnL>
                    <a:lnR w="12700" cmpd="sng">
                      <a:noFill/>
                      <a:prstDash val="solid"/>
                    </a:lnR>
                    <a:lnT w="38100" cmpd="sng">
                      <a:noFill/>
                    </a:lnT>
                    <a:lnB w="12700" cmpd="sng">
                      <a:noFill/>
                      <a:prstDash val="solid"/>
                    </a:lnB>
                    <a:noFill/>
                  </a:tcPr>
                </a:tc>
                <a:tc>
                  <a:txBody>
                    <a:bodyPr/>
                    <a:lstStyle/>
                    <a:p>
                      <a:pPr algn="ctr"/>
                      <a:r>
                        <a:rPr lang="en-US" sz="1000" cap="none" spc="0">
                          <a:solidFill>
                            <a:schemeClr val="tx1"/>
                          </a:solidFill>
                        </a:rPr>
                        <a:t>2-Year Advance</a:t>
                      </a:r>
                    </a:p>
                  </a:txBody>
                  <a:tcPr marL="105138" marR="105138" marT="105138" marB="105138">
                    <a:lnL w="12700" cmpd="sng">
                      <a:noFill/>
                      <a:prstDash val="solid"/>
                    </a:lnL>
                    <a:lnR w="12700" cmpd="sng">
                      <a:noFill/>
                      <a:prstDash val="solid"/>
                    </a:lnR>
                    <a:lnT w="38100" cmpd="sng">
                      <a:noFill/>
                    </a:lnT>
                    <a:lnB w="12700" cmpd="sng">
                      <a:noFill/>
                      <a:prstDash val="solid"/>
                    </a:lnB>
                    <a:noFill/>
                  </a:tcPr>
                </a:tc>
                <a:tc>
                  <a:txBody>
                    <a:bodyPr/>
                    <a:lstStyle/>
                    <a:p>
                      <a:pPr algn="ctr"/>
                      <a:r>
                        <a:rPr lang="en-US" sz="1000" cap="none" spc="0">
                          <a:solidFill>
                            <a:schemeClr val="tx1"/>
                          </a:solidFill>
                        </a:rPr>
                        <a:t>Year 3+</a:t>
                      </a:r>
                    </a:p>
                  </a:txBody>
                  <a:tcPr marL="105138" marR="105138" marT="105138" marB="105138">
                    <a:lnL w="12700" cmpd="sng">
                      <a:noFill/>
                      <a:prstDash val="solid"/>
                    </a:lnL>
                    <a:lnR w="12700" cmpd="sng">
                      <a:noFill/>
                      <a:prstDash val="solid"/>
                    </a:lnR>
                    <a:lnT w="38100" cmpd="sng">
                      <a:noFill/>
                    </a:lnT>
                    <a:lnB w="12700" cmpd="sng">
                      <a:noFill/>
                      <a:prstDash val="solid"/>
                    </a:lnB>
                    <a:noFill/>
                  </a:tcPr>
                </a:tc>
                <a:tc>
                  <a:txBody>
                    <a:bodyPr/>
                    <a:lstStyle/>
                    <a:p>
                      <a:pPr algn="ctr"/>
                      <a:r>
                        <a:rPr lang="en-US" sz="1000" cap="none" spc="0">
                          <a:solidFill>
                            <a:schemeClr val="tx1"/>
                          </a:solidFill>
                        </a:rPr>
                        <a:t>2-Year Advance</a:t>
                      </a:r>
                    </a:p>
                  </a:txBody>
                  <a:tcPr marL="105138" marR="105138" marT="105138" marB="105138">
                    <a:lnL w="12700" cmpd="sng">
                      <a:noFill/>
                      <a:prstDash val="solid"/>
                    </a:lnL>
                    <a:lnR w="12700" cmpd="sng">
                      <a:noFill/>
                      <a:prstDash val="solid"/>
                    </a:lnR>
                    <a:lnT w="38100" cmpd="sng">
                      <a:noFill/>
                    </a:lnT>
                    <a:lnB w="12700" cmpd="sng">
                      <a:noFill/>
                      <a:prstDash val="solid"/>
                    </a:lnB>
                    <a:noFill/>
                  </a:tcPr>
                </a:tc>
                <a:tc>
                  <a:txBody>
                    <a:bodyPr/>
                    <a:lstStyle/>
                    <a:p>
                      <a:pPr algn="ctr"/>
                      <a:r>
                        <a:rPr lang="en-US" sz="1000" cap="none" spc="0">
                          <a:solidFill>
                            <a:schemeClr val="tx1"/>
                          </a:solidFill>
                        </a:rPr>
                        <a:t>Year 3+</a:t>
                      </a:r>
                    </a:p>
                  </a:txBody>
                  <a:tcPr marL="105138" marR="105138" marT="105138" marB="105138">
                    <a:lnL w="12700" cmpd="sng">
                      <a:noFill/>
                      <a:prstDash val="solid"/>
                    </a:lnL>
                    <a:lnR w="12700" cmpd="sng">
                      <a:noFill/>
                      <a:prstDash val="solid"/>
                    </a:lnR>
                    <a:lnT w="38100" cmpd="sng">
                      <a:noFill/>
                    </a:lnT>
                    <a:lnB w="12700" cmpd="sng">
                      <a:noFill/>
                      <a:prstDash val="solid"/>
                    </a:lnB>
                    <a:noFill/>
                  </a:tcPr>
                </a:tc>
                <a:extLst>
                  <a:ext uri="{0D108BD9-81ED-4DB2-BD59-A6C34878D82A}">
                    <a16:rowId xmlns:a16="http://schemas.microsoft.com/office/drawing/2014/main" xmlns="" val="574351221"/>
                  </a:ext>
                </a:extLst>
              </a:tr>
              <a:tr h="390178">
                <a:tc>
                  <a:txBody>
                    <a:bodyPr/>
                    <a:lstStyle/>
                    <a:p>
                      <a:pPr algn="ctr"/>
                      <a:r>
                        <a:rPr lang="en-US" sz="1000" cap="none" spc="0">
                          <a:solidFill>
                            <a:schemeClr val="tx1"/>
                          </a:solidFill>
                        </a:rPr>
                        <a:t>REP</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48.00</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000" cap="none" spc="0">
                        <a:solidFill>
                          <a:schemeClr val="tx1"/>
                        </a:solidFill>
                      </a:endParaRP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38.00</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000" cap="none" spc="0">
                        <a:solidFill>
                          <a:schemeClr val="tx1"/>
                        </a:solidFill>
                      </a:endParaRP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04554698"/>
                  </a:ext>
                </a:extLst>
              </a:tr>
              <a:tr h="390178">
                <a:tc>
                  <a:txBody>
                    <a:bodyPr/>
                    <a:lstStyle/>
                    <a:p>
                      <a:pPr algn="ctr"/>
                      <a:r>
                        <a:rPr lang="en-US" sz="1000" cap="none" spc="0">
                          <a:solidFill>
                            <a:schemeClr val="tx1"/>
                          </a:solidFill>
                        </a:rPr>
                        <a:t>SR REP</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57.60</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endParaRPr lang="en-US" sz="1000" cap="none" spc="0" dirty="0">
                        <a:solidFill>
                          <a:schemeClr val="tx1"/>
                        </a:solidFill>
                      </a:endParaRP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45.60</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endParaRPr lang="en-US" sz="1000" cap="none" spc="0">
                        <a:solidFill>
                          <a:schemeClr val="tx1"/>
                        </a:solidFill>
                      </a:endParaRP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3749649665"/>
                  </a:ext>
                </a:extLst>
              </a:tr>
              <a:tr h="390178">
                <a:tc>
                  <a:txBody>
                    <a:bodyPr/>
                    <a:lstStyle/>
                    <a:p>
                      <a:pPr algn="ctr"/>
                      <a:r>
                        <a:rPr lang="en-US" sz="1000" cap="none" spc="0">
                          <a:solidFill>
                            <a:schemeClr val="tx1"/>
                          </a:solidFill>
                        </a:rPr>
                        <a:t>DIS</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76.80</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000" cap="none" spc="0">
                        <a:solidFill>
                          <a:schemeClr val="tx1"/>
                        </a:solidFill>
                      </a:endParaRP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dirty="0">
                          <a:solidFill>
                            <a:schemeClr val="tx1"/>
                          </a:solidFill>
                        </a:rPr>
                        <a:t>60.80</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000" cap="none" spc="0">
                        <a:solidFill>
                          <a:schemeClr val="tx1"/>
                        </a:solidFill>
                      </a:endParaRP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768922015"/>
                  </a:ext>
                </a:extLst>
              </a:tr>
              <a:tr h="390178">
                <a:tc>
                  <a:txBody>
                    <a:bodyPr/>
                    <a:lstStyle/>
                    <a:p>
                      <a:pPr algn="ctr"/>
                      <a:r>
                        <a:rPr lang="en-US" sz="1000" cap="none" spc="0">
                          <a:solidFill>
                            <a:schemeClr val="tx1"/>
                          </a:solidFill>
                        </a:rPr>
                        <a:t>DIV</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86.40</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endParaRPr lang="en-US" sz="1000" cap="none" spc="0">
                        <a:solidFill>
                          <a:schemeClr val="tx1"/>
                        </a:solidFill>
                      </a:endParaRP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68.40</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endParaRPr lang="en-US" sz="1000" cap="none" spc="0" dirty="0">
                        <a:solidFill>
                          <a:schemeClr val="tx1"/>
                        </a:solidFill>
                      </a:endParaRP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128328584"/>
                  </a:ext>
                </a:extLst>
              </a:tr>
              <a:tr h="390178">
                <a:tc>
                  <a:txBody>
                    <a:bodyPr/>
                    <a:lstStyle/>
                    <a:p>
                      <a:pPr algn="ctr"/>
                      <a:r>
                        <a:rPr lang="en-US" sz="1000" cap="none" spc="0">
                          <a:solidFill>
                            <a:schemeClr val="tx1"/>
                          </a:solidFill>
                        </a:rPr>
                        <a:t>REG</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96.00</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000" cap="none" spc="0">
                        <a:solidFill>
                          <a:schemeClr val="tx1"/>
                        </a:solidFill>
                      </a:endParaRP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76.00</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endParaRPr lang="en-US" sz="1000" cap="none" spc="0">
                        <a:solidFill>
                          <a:schemeClr val="tx1"/>
                        </a:solidFill>
                      </a:endParaRP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3197661619"/>
                  </a:ext>
                </a:extLst>
              </a:tr>
              <a:tr h="390178">
                <a:tc>
                  <a:txBody>
                    <a:bodyPr/>
                    <a:lstStyle/>
                    <a:p>
                      <a:pPr algn="ctr"/>
                      <a:r>
                        <a:rPr lang="en-US" sz="1000" cap="none" spc="0">
                          <a:solidFill>
                            <a:schemeClr val="tx1"/>
                          </a:solidFill>
                        </a:rPr>
                        <a:t>RVP</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120.00</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9.60</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95.00</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7.56</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3993482476"/>
                  </a:ext>
                </a:extLst>
              </a:tr>
              <a:tr h="390178">
                <a:tc>
                  <a:txBody>
                    <a:bodyPr/>
                    <a:lstStyle/>
                    <a:p>
                      <a:pPr algn="ctr"/>
                      <a:r>
                        <a:rPr lang="en-US" sz="1000" cap="none" spc="0">
                          <a:solidFill>
                            <a:schemeClr val="tx1"/>
                          </a:solidFill>
                        </a:rPr>
                        <a:t>1 GEN</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9.60</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25.92</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7.60</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20.88</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240965828"/>
                  </a:ext>
                </a:extLst>
              </a:tr>
              <a:tr h="390178">
                <a:tc>
                  <a:txBody>
                    <a:bodyPr/>
                    <a:lstStyle/>
                    <a:p>
                      <a:pPr algn="ctr"/>
                      <a:r>
                        <a:rPr lang="en-US" sz="1000" cap="none" spc="0">
                          <a:solidFill>
                            <a:schemeClr val="tx1"/>
                          </a:solidFill>
                        </a:rPr>
                        <a:t>2 GEN</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6.72</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12.48</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4.75</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10.44</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2992333879"/>
                  </a:ext>
                </a:extLst>
              </a:tr>
              <a:tr h="390178">
                <a:tc>
                  <a:txBody>
                    <a:bodyPr/>
                    <a:lstStyle/>
                    <a:p>
                      <a:pPr algn="ctr"/>
                      <a:r>
                        <a:rPr lang="en-US" sz="1000" cap="none" spc="0">
                          <a:solidFill>
                            <a:schemeClr val="tx1"/>
                          </a:solidFill>
                        </a:rPr>
                        <a:t>3 GEN</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3.84</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11.52</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2.85</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8.52</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2102349738"/>
                  </a:ext>
                </a:extLst>
              </a:tr>
              <a:tr h="390178">
                <a:tc>
                  <a:txBody>
                    <a:bodyPr/>
                    <a:lstStyle/>
                    <a:p>
                      <a:pPr algn="ctr"/>
                      <a:r>
                        <a:rPr lang="en-US" sz="1000" cap="none" spc="0">
                          <a:solidFill>
                            <a:schemeClr val="tx1"/>
                          </a:solidFill>
                        </a:rPr>
                        <a:t>4 GEN</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1.92</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6.72</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1.90</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lang="en-US" sz="1000" cap="none" spc="0">
                          <a:solidFill>
                            <a:schemeClr val="tx1"/>
                          </a:solidFill>
                        </a:rPr>
                        <a:t>5.76</a:t>
                      </a:r>
                    </a:p>
                  </a:txBody>
                  <a:tcPr marL="105138" marR="105138" marT="105138" marB="105138">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xmlns="" val="1140329943"/>
                  </a:ext>
                </a:extLst>
              </a:tr>
              <a:tr h="390178">
                <a:tc>
                  <a:txBody>
                    <a:bodyPr/>
                    <a:lstStyle/>
                    <a:p>
                      <a:pPr algn="ctr"/>
                      <a:r>
                        <a:rPr lang="en-US" sz="1000" cap="none" spc="0">
                          <a:solidFill>
                            <a:schemeClr val="tx1"/>
                          </a:solidFill>
                        </a:rPr>
                        <a:t>5 &amp; 6 GEN</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0.96</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2.88</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a:solidFill>
                            <a:schemeClr val="tx1"/>
                          </a:solidFill>
                        </a:rPr>
                        <a:t>.95</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tc>
                  <a:txBody>
                    <a:bodyPr/>
                    <a:lstStyle/>
                    <a:p>
                      <a:pPr algn="ctr"/>
                      <a:r>
                        <a:rPr lang="en-US" sz="1000" cap="none" spc="0" dirty="0">
                          <a:solidFill>
                            <a:schemeClr val="tx1"/>
                          </a:solidFill>
                        </a:rPr>
                        <a:t>1.92</a:t>
                      </a:r>
                    </a:p>
                  </a:txBody>
                  <a:tcPr marL="105138" marR="105138" marT="105138" marB="105138">
                    <a:lnL w="12700" cmpd="sng">
                      <a:noFill/>
                      <a:prstDash val="solid"/>
                    </a:lnL>
                    <a:lnR w="12700" cmpd="sng">
                      <a:noFill/>
                      <a:prstDash val="solid"/>
                    </a:lnR>
                    <a:lnT w="12700" cmpd="sng">
                      <a:noFill/>
                      <a:prstDash val="solid"/>
                    </a:lnT>
                    <a:lnB w="12700" cmpd="sng">
                      <a:noFill/>
                      <a:prstDash val="solid"/>
                    </a:lnB>
                    <a:solidFill>
                      <a:srgbClr val="000000">
                        <a:alpha val="7843"/>
                      </a:srgbClr>
                    </a:solidFill>
                  </a:tcPr>
                </a:tc>
                <a:extLst>
                  <a:ext uri="{0D108BD9-81ED-4DB2-BD59-A6C34878D82A}">
                    <a16:rowId xmlns:a16="http://schemas.microsoft.com/office/drawing/2014/main" xmlns="" val="1520613521"/>
                  </a:ext>
                </a:extLst>
              </a:tr>
            </a:tbl>
          </a:graphicData>
        </a:graphic>
      </p:graphicFrame>
    </p:spTree>
    <p:extLst>
      <p:ext uri="{BB962C8B-B14F-4D97-AF65-F5344CB8AC3E}">
        <p14:creationId xmlns:p14="http://schemas.microsoft.com/office/powerpoint/2010/main" val="4178096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D8386171-E87D-46AB-8718-4CE2A88748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6">
            <a:extLst>
              <a:ext uri="{FF2B5EF4-FFF2-40B4-BE49-F238E27FC236}">
                <a16:creationId xmlns:a16="http://schemas.microsoft.com/office/drawing/2014/main" xmlns="" id="{207CB456-8849-413C-8210-B663779A32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E513936D-D1EB-4E42-A97F-942BA1F3D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xmlns="" id="{5D749C13-595C-461E-AEA3-51443E794715}"/>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Business Owner Plan</a:t>
            </a:r>
          </a:p>
        </p:txBody>
      </p:sp>
      <p:sp>
        <p:nvSpPr>
          <p:cNvPr id="6" name="Text Placeholder 5">
            <a:extLst>
              <a:ext uri="{FF2B5EF4-FFF2-40B4-BE49-F238E27FC236}">
                <a16:creationId xmlns:a16="http://schemas.microsoft.com/office/drawing/2014/main" xmlns="" id="{780E0085-A239-463B-8E5E-DAA6BB2F574F}"/>
              </a:ext>
            </a:extLst>
          </p:cNvPr>
          <p:cNvSpPr>
            <a:spLocks noGrp="1"/>
          </p:cNvSpPr>
          <p:nvPr>
            <p:ph type="body" idx="1"/>
          </p:nvPr>
        </p:nvSpPr>
        <p:spPr>
          <a:xfrm>
            <a:off x="1524000" y="4118088"/>
            <a:ext cx="9144000" cy="1393711"/>
          </a:xfrm>
        </p:spPr>
        <p:txBody>
          <a:bodyPr vert="horz" lIns="91440" tIns="45720" rIns="91440" bIns="45720" rtlCol="0">
            <a:normAutofit/>
          </a:bodyPr>
          <a:lstStyle/>
          <a:p>
            <a:pPr algn="ctr"/>
            <a:r>
              <a:rPr lang="en-US" kern="1200">
                <a:solidFill>
                  <a:schemeClr val="tx1"/>
                </a:solidFill>
                <a:latin typeface="+mn-lt"/>
                <a:ea typeface="+mn-ea"/>
                <a:cs typeface="+mn-cs"/>
              </a:rPr>
              <a:t>Small Business</a:t>
            </a:r>
          </a:p>
        </p:txBody>
      </p:sp>
      <p:sp>
        <p:nvSpPr>
          <p:cNvPr id="7" name="Footer Placeholder 6">
            <a:extLst>
              <a:ext uri="{FF2B5EF4-FFF2-40B4-BE49-F238E27FC236}">
                <a16:creationId xmlns:a16="http://schemas.microsoft.com/office/drawing/2014/main" xmlns="" id="{61F077CF-5EE2-443F-8529-1C7CA6FF55B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Internal Use Only</a:t>
            </a:r>
          </a:p>
        </p:txBody>
      </p:sp>
      <p:sp>
        <p:nvSpPr>
          <p:cNvPr id="8" name="Slide Number Placeholder 7">
            <a:extLst>
              <a:ext uri="{FF2B5EF4-FFF2-40B4-BE49-F238E27FC236}">
                <a16:creationId xmlns:a16="http://schemas.microsoft.com/office/drawing/2014/main" xmlns="" id="{D7C047A1-1ADD-44D9-B362-847C4050065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59841BEB-983A-42E8-83E0-167D6306776C}" type="slidenum">
              <a:rPr lang="en-US">
                <a:solidFill>
                  <a:srgbClr val="898989"/>
                </a:solidFill>
              </a:rPr>
              <a:pPr defTabSz="914400">
                <a:spcAft>
                  <a:spcPts val="600"/>
                </a:spcAft>
              </a:pPr>
              <a:t>14</a:t>
            </a:fld>
            <a:endParaRPr lang="en-US">
              <a:solidFill>
                <a:srgbClr val="898989"/>
              </a:solidFill>
            </a:endParaRPr>
          </a:p>
        </p:txBody>
      </p:sp>
    </p:spTree>
    <p:extLst>
      <p:ext uri="{BB962C8B-B14F-4D97-AF65-F5344CB8AC3E}">
        <p14:creationId xmlns:p14="http://schemas.microsoft.com/office/powerpoint/2010/main" val="41789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AFDB2-1442-4085-9762-1F7185B58E77}"/>
              </a:ext>
            </a:extLst>
          </p:cNvPr>
          <p:cNvSpPr>
            <a:spLocks noGrp="1"/>
          </p:cNvSpPr>
          <p:nvPr>
            <p:ph type="title"/>
          </p:nvPr>
        </p:nvSpPr>
        <p:spPr>
          <a:xfrm>
            <a:off x="1136428" y="627564"/>
            <a:ext cx="7474172" cy="1325563"/>
          </a:xfrm>
        </p:spPr>
        <p:txBody>
          <a:bodyPr>
            <a:normAutofit/>
          </a:bodyPr>
          <a:lstStyle/>
          <a:p>
            <a:r>
              <a:rPr lang="en-US" dirty="0"/>
              <a:t>Business Owner Plan</a:t>
            </a:r>
          </a:p>
        </p:txBody>
      </p:sp>
      <p:sp>
        <p:nvSpPr>
          <p:cNvPr id="3" name="Content Placeholder 2">
            <a:extLst>
              <a:ext uri="{FF2B5EF4-FFF2-40B4-BE49-F238E27FC236}">
                <a16:creationId xmlns:a16="http://schemas.microsoft.com/office/drawing/2014/main" xmlns="" id="{91C8865F-161F-434B-A790-F4E38914CAD9}"/>
              </a:ext>
            </a:extLst>
          </p:cNvPr>
          <p:cNvSpPr>
            <a:spLocks noGrp="1"/>
          </p:cNvSpPr>
          <p:nvPr>
            <p:ph idx="1"/>
          </p:nvPr>
        </p:nvSpPr>
        <p:spPr>
          <a:xfrm>
            <a:off x="1136429" y="2278173"/>
            <a:ext cx="6467867" cy="3450613"/>
          </a:xfrm>
        </p:spPr>
        <p:txBody>
          <a:bodyPr anchor="ctr">
            <a:normAutofit/>
          </a:bodyPr>
          <a:lstStyle/>
          <a:p>
            <a:pPr marL="0" indent="0">
              <a:buNone/>
            </a:pPr>
            <a:r>
              <a:rPr lang="en-US" sz="2000" b="1" dirty="0"/>
              <a:t>What is the Business Owner Plan? </a:t>
            </a:r>
          </a:p>
          <a:p>
            <a:r>
              <a:rPr lang="en-US" sz="2000" dirty="0"/>
              <a:t>This plan is marketed to business owners to help them protect their business. It can save owners both time and money by helping them protect and grow their small business through reasonably priced access to top quality law firms. </a:t>
            </a:r>
          </a:p>
          <a:p>
            <a:pPr marL="0" indent="0">
              <a:buNone/>
            </a:pPr>
            <a:r>
              <a:rPr lang="en-US" sz="2000" b="1" dirty="0"/>
              <a:t>Who Qualifies for the Business Owner Plan? </a:t>
            </a:r>
          </a:p>
          <a:p>
            <a:pPr lvl="1"/>
            <a:r>
              <a:rPr lang="en-US" sz="2000" dirty="0"/>
              <a:t>For profit businesses</a:t>
            </a:r>
          </a:p>
          <a:p>
            <a:pPr lvl="1"/>
            <a:r>
              <a:rPr lang="en-US" sz="2000" dirty="0"/>
              <a:t>1-99 employees </a:t>
            </a:r>
          </a:p>
          <a:p>
            <a:pPr lvl="1"/>
            <a:r>
              <a:rPr lang="en-US" sz="2000" dirty="0"/>
              <a:t>Non-publicly traded stock </a:t>
            </a:r>
          </a:p>
          <a:p>
            <a:endParaRPr lang="en-US" sz="2000" dirty="0"/>
          </a:p>
        </p:txBody>
      </p:sp>
      <p:sp>
        <p:nvSpPr>
          <p:cNvPr id="4" name="Footer Placeholder 3">
            <a:extLst>
              <a:ext uri="{FF2B5EF4-FFF2-40B4-BE49-F238E27FC236}">
                <a16:creationId xmlns:a16="http://schemas.microsoft.com/office/drawing/2014/main" xmlns="" id="{55E9E494-CEE0-42F3-9507-D41C9725C6FC}"/>
              </a:ext>
            </a:extLst>
          </p:cNvPr>
          <p:cNvSpPr>
            <a:spLocks noGrp="1"/>
          </p:cNvSpPr>
          <p:nvPr>
            <p:ph type="ftr" sz="quarter" idx="11"/>
          </p:nvPr>
        </p:nvSpPr>
        <p:spPr>
          <a:xfrm>
            <a:off x="2270508" y="6356350"/>
            <a:ext cx="4894169" cy="365125"/>
          </a:xfrm>
        </p:spPr>
        <p:txBody>
          <a:bodyPr>
            <a:normAutofit/>
          </a:bodyPr>
          <a:lstStyle/>
          <a:p>
            <a:pPr algn="l">
              <a:spcAft>
                <a:spcPts val="600"/>
              </a:spcAft>
            </a:pPr>
            <a:r>
              <a:rPr lang="en-US" sz="1050" dirty="0">
                <a:solidFill>
                  <a:schemeClr val="tx1">
                    <a:lumMod val="75000"/>
                    <a:lumOff val="25000"/>
                  </a:schemeClr>
                </a:solidFill>
              </a:rPr>
              <a:t>				Internal Use Only</a:t>
            </a:r>
          </a:p>
        </p:txBody>
      </p:sp>
      <p:sp>
        <p:nvSpPr>
          <p:cNvPr id="14" name="Rectangle 13">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eeting">
            <a:extLst>
              <a:ext uri="{FF2B5EF4-FFF2-40B4-BE49-F238E27FC236}">
                <a16:creationId xmlns:a16="http://schemas.microsoft.com/office/drawing/2014/main" xmlns="" id="{0E70AA06-66A6-4108-B0EA-7F7A2445119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xmlns="" id="{5CA3E54D-AB34-4597-B0CD-B37D467E8B13}"/>
              </a:ext>
            </a:extLst>
          </p:cNvPr>
          <p:cNvSpPr>
            <a:spLocks noGrp="1"/>
          </p:cNvSpPr>
          <p:nvPr>
            <p:ph type="sldNum" sz="quarter" idx="12"/>
          </p:nvPr>
        </p:nvSpPr>
        <p:spPr>
          <a:xfrm>
            <a:off x="10341428" y="6356350"/>
            <a:ext cx="1012371" cy="365125"/>
          </a:xfrm>
        </p:spPr>
        <p:txBody>
          <a:bodyPr>
            <a:normAutofit/>
          </a:bodyPr>
          <a:lstStyle/>
          <a:p>
            <a:pPr>
              <a:spcAft>
                <a:spcPts val="600"/>
              </a:spcAft>
            </a:pPr>
            <a:fld id="{59841BEB-983A-42E8-83E0-167D6306776C}"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329013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F6A355F-A2E9-48B2-B23F-5C5EE4E5B1F6}"/>
              </a:ext>
            </a:extLst>
          </p:cNvPr>
          <p:cNvSpPr>
            <a:spLocks noGrp="1"/>
          </p:cNvSpPr>
          <p:nvPr>
            <p:ph type="title"/>
          </p:nvPr>
        </p:nvSpPr>
        <p:spPr>
          <a:xfrm>
            <a:off x="1136428" y="627565"/>
            <a:ext cx="7474172" cy="578936"/>
          </a:xfrm>
        </p:spPr>
        <p:txBody>
          <a:bodyPr>
            <a:noAutofit/>
          </a:bodyPr>
          <a:lstStyle/>
          <a:p>
            <a:r>
              <a:rPr lang="en-US" sz="4800" dirty="0"/>
              <a:t>Business Plan Availability</a:t>
            </a:r>
          </a:p>
        </p:txBody>
      </p:sp>
      <p:sp>
        <p:nvSpPr>
          <p:cNvPr id="6" name="Content Placeholder 5">
            <a:extLst>
              <a:ext uri="{FF2B5EF4-FFF2-40B4-BE49-F238E27FC236}">
                <a16:creationId xmlns:a16="http://schemas.microsoft.com/office/drawing/2014/main" xmlns="" id="{7F5E3FDE-806D-4985-AEB7-13C2DDCF8F32}"/>
              </a:ext>
            </a:extLst>
          </p:cNvPr>
          <p:cNvSpPr>
            <a:spLocks noGrp="1"/>
          </p:cNvSpPr>
          <p:nvPr>
            <p:ph idx="1"/>
          </p:nvPr>
        </p:nvSpPr>
        <p:spPr>
          <a:xfrm>
            <a:off x="670035" y="1206500"/>
            <a:ext cx="8282418" cy="5270500"/>
          </a:xfrm>
        </p:spPr>
        <p:txBody>
          <a:bodyPr anchor="ctr">
            <a:normAutofit/>
          </a:bodyPr>
          <a:lstStyle/>
          <a:p>
            <a:r>
              <a:rPr lang="en-US" sz="1800" dirty="0">
                <a:latin typeface="+mj-lt"/>
              </a:rPr>
              <a:t>The Business Owner Plan is currently available in the following states:</a:t>
            </a:r>
          </a:p>
          <a:p>
            <a:pPr lvl="1"/>
            <a:r>
              <a:rPr lang="en-US" altLang="en-US" sz="1800" dirty="0"/>
              <a:t>AL, AR, AZ, CA, CO, CT, DC, DE, FL, GA, HI, IA, ID, IL, IN, KS, KY, LA, MD, ME, MI, MN, MO, MS, NC, NE, NH, NM, NV, NY*, OH, OK, OR, PA, RI, TX, UT, VA, WA, WI, WV and WY</a:t>
            </a:r>
            <a:endParaRPr lang="en-US" sz="1800" dirty="0"/>
          </a:p>
          <a:p>
            <a:pPr marL="457200" lvl="1" indent="0">
              <a:buNone/>
            </a:pPr>
            <a:r>
              <a:rPr lang="en-US" sz="1800" spc="-5" dirty="0"/>
              <a:t>* Limited Benefit State</a:t>
            </a:r>
          </a:p>
          <a:p>
            <a:r>
              <a:rPr lang="en-US" sz="1800" dirty="0">
                <a:latin typeface="+mj-lt"/>
              </a:rPr>
              <a:t>The Business Owner Plan is unavailable in:</a:t>
            </a:r>
          </a:p>
          <a:p>
            <a:pPr lvl="1"/>
            <a:r>
              <a:rPr lang="en-US" sz="1800" dirty="0"/>
              <a:t> AK, MA, MT, ND, NJ, SC, SD, TN, VT</a:t>
            </a:r>
          </a:p>
          <a:p>
            <a:r>
              <a:rPr lang="en-US" sz="1800" dirty="0">
                <a:latin typeface="+mj-lt"/>
              </a:rPr>
              <a:t>How much does the Business Owner Plan Cost? </a:t>
            </a:r>
          </a:p>
          <a:p>
            <a:pPr marL="457200" indent="228600">
              <a:spcBef>
                <a:spcPts val="310"/>
              </a:spcBef>
              <a:buFont typeface="Symbol"/>
              <a:buChar char="·"/>
            </a:pPr>
            <a:r>
              <a:rPr lang="en-US" sz="1800" spc="5" dirty="0">
                <a:latin typeface="Calibri" panose="02020603050405020304" pitchFamily="2"/>
              </a:rPr>
              <a:t>1-50 Employees </a:t>
            </a:r>
          </a:p>
          <a:p>
            <a:pPr marL="914400" indent="228600">
              <a:spcBef>
                <a:spcPts val="545"/>
              </a:spcBef>
              <a:buFont typeface="Symbol"/>
              <a:buChar char="·"/>
            </a:pPr>
            <a:r>
              <a:rPr lang="en-US" sz="1800" spc="-5" dirty="0">
                <a:latin typeface="Calibri" panose="02020603050405020304" pitchFamily="2"/>
              </a:rPr>
              <a:t>$75 / month with a </a:t>
            </a:r>
            <a:r>
              <a:rPr lang="en-US" sz="1800" dirty="0"/>
              <a:t>$10 one-time non-refundable enrollment fee</a:t>
            </a:r>
          </a:p>
          <a:p>
            <a:pPr marL="914400" indent="228600">
              <a:spcBef>
                <a:spcPts val="545"/>
              </a:spcBef>
              <a:buFont typeface="Symbol"/>
              <a:buChar char="·"/>
            </a:pPr>
            <a:r>
              <a:rPr lang="en-US" sz="1800" spc="-10" dirty="0">
                <a:latin typeface="Calibri" panose="02020603050405020304" pitchFamily="2"/>
              </a:rPr>
              <a:t>$69 / month with a </a:t>
            </a:r>
            <a:r>
              <a:rPr lang="en-US" sz="1800" dirty="0"/>
              <a:t>$10 one-time non-refundable enrollment fee </a:t>
            </a:r>
            <a:r>
              <a:rPr lang="en-US" sz="1800" spc="-10" dirty="0">
                <a:latin typeface="Calibri" panose="02020603050405020304" pitchFamily="2"/>
              </a:rPr>
              <a:t>(NY) </a:t>
            </a:r>
          </a:p>
          <a:p>
            <a:pPr marL="457200" indent="228600">
              <a:spcBef>
                <a:spcPts val="475"/>
              </a:spcBef>
              <a:buFont typeface="Symbol"/>
              <a:buChar char="·"/>
            </a:pPr>
            <a:r>
              <a:rPr lang="en-US" sz="1800" spc="5" dirty="0">
                <a:latin typeface="Calibri" panose="02020603050405020304" pitchFamily="2"/>
              </a:rPr>
              <a:t>51-99 Employees </a:t>
            </a:r>
          </a:p>
          <a:p>
            <a:pPr marL="914400" indent="228600">
              <a:spcBef>
                <a:spcPts val="570"/>
              </a:spcBef>
              <a:buFont typeface="Symbol"/>
              <a:buChar char="·"/>
            </a:pPr>
            <a:r>
              <a:rPr lang="en-US" sz="1800" spc="-5" dirty="0">
                <a:latin typeface="Calibri" panose="02020603050405020304" pitchFamily="2"/>
              </a:rPr>
              <a:t>$125 / month with a </a:t>
            </a:r>
            <a:r>
              <a:rPr lang="en-US" sz="1800" dirty="0"/>
              <a:t>$10 one-time non-refundable enrollment fee</a:t>
            </a:r>
          </a:p>
          <a:p>
            <a:pPr marL="914400" indent="228600">
              <a:spcBef>
                <a:spcPts val="570"/>
              </a:spcBef>
              <a:buFont typeface="Symbol"/>
              <a:buChar char="·"/>
            </a:pPr>
            <a:r>
              <a:rPr lang="en-US" sz="1800" spc="-5" dirty="0">
                <a:latin typeface="Calibri" panose="02020603050405020304" pitchFamily="2"/>
              </a:rPr>
              <a:t>$115 / month with a </a:t>
            </a:r>
            <a:r>
              <a:rPr lang="en-US" sz="1800" dirty="0"/>
              <a:t>$10 one-time non-refundable enrollment fee </a:t>
            </a:r>
            <a:r>
              <a:rPr lang="en-US" sz="1800" spc="-5" dirty="0">
                <a:latin typeface="Calibri" panose="02020603050405020304" pitchFamily="2"/>
              </a:rPr>
              <a:t>(NY)</a:t>
            </a:r>
          </a:p>
          <a:p>
            <a:endParaRPr lang="en-US" sz="800" dirty="0"/>
          </a:p>
        </p:txBody>
      </p:sp>
      <p:sp>
        <p:nvSpPr>
          <p:cNvPr id="7" name="Footer Placeholder 6">
            <a:extLst>
              <a:ext uri="{FF2B5EF4-FFF2-40B4-BE49-F238E27FC236}">
                <a16:creationId xmlns:a16="http://schemas.microsoft.com/office/drawing/2014/main" xmlns="" id="{61501A1B-21D0-408B-9248-3F6549DE89B8}"/>
              </a:ext>
            </a:extLst>
          </p:cNvPr>
          <p:cNvSpPr>
            <a:spLocks noGrp="1"/>
          </p:cNvSpPr>
          <p:nvPr>
            <p:ph type="ftr" sz="quarter" idx="11"/>
          </p:nvPr>
        </p:nvSpPr>
        <p:spPr>
          <a:xfrm>
            <a:off x="3571163" y="6367079"/>
            <a:ext cx="4894169" cy="365125"/>
          </a:xfrm>
        </p:spPr>
        <p:txBody>
          <a:bodyPr>
            <a:normAutofit/>
          </a:bodyPr>
          <a:lstStyle/>
          <a:p>
            <a:pPr algn="l">
              <a:spcAft>
                <a:spcPts val="600"/>
              </a:spcAft>
            </a:pPr>
            <a:r>
              <a:rPr lang="en-US" sz="1050" dirty="0">
                <a:solidFill>
                  <a:schemeClr val="tx1">
                    <a:lumMod val="75000"/>
                    <a:lumOff val="25000"/>
                  </a:schemeClr>
                </a:solidFill>
              </a:rPr>
              <a:t>Internal Use Only</a:t>
            </a:r>
          </a:p>
        </p:txBody>
      </p:sp>
      <p:sp>
        <p:nvSpPr>
          <p:cNvPr id="32" name="Rectangle 21">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23">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Laptop Secure">
            <a:extLst>
              <a:ext uri="{FF2B5EF4-FFF2-40B4-BE49-F238E27FC236}">
                <a16:creationId xmlns:a16="http://schemas.microsoft.com/office/drawing/2014/main" xmlns="" id="{51F81EF4-C5B9-4918-9930-EBECD48A300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
        <p:nvSpPr>
          <p:cNvPr id="8" name="Slide Number Placeholder 7">
            <a:extLst>
              <a:ext uri="{FF2B5EF4-FFF2-40B4-BE49-F238E27FC236}">
                <a16:creationId xmlns:a16="http://schemas.microsoft.com/office/drawing/2014/main" xmlns="" id="{CA5E5473-5EDD-40A7-B370-862F1D7B67D2}"/>
              </a:ext>
            </a:extLst>
          </p:cNvPr>
          <p:cNvSpPr>
            <a:spLocks noGrp="1"/>
          </p:cNvSpPr>
          <p:nvPr>
            <p:ph type="sldNum" sz="quarter" idx="12"/>
          </p:nvPr>
        </p:nvSpPr>
        <p:spPr>
          <a:xfrm>
            <a:off x="10341428" y="6356350"/>
            <a:ext cx="1012371" cy="365125"/>
          </a:xfrm>
        </p:spPr>
        <p:txBody>
          <a:bodyPr>
            <a:normAutofit/>
          </a:bodyPr>
          <a:lstStyle/>
          <a:p>
            <a:pPr>
              <a:spcAft>
                <a:spcPts val="600"/>
              </a:spcAft>
            </a:pPr>
            <a:fld id="{59841BEB-983A-42E8-83E0-167D6306776C}" type="slidenum">
              <a:rPr lang="en-US" smtClean="0">
                <a:solidFill>
                  <a:srgbClr val="FFFFFF"/>
                </a:solidFill>
              </a:rPr>
              <a:pPr>
                <a:spcAft>
                  <a:spcPts val="600"/>
                </a:spcAft>
              </a:pPr>
              <a:t>16</a:t>
            </a:fld>
            <a:endParaRPr lang="en-US">
              <a:solidFill>
                <a:srgbClr val="FFFFFF"/>
              </a:solidFill>
            </a:endParaRPr>
          </a:p>
        </p:txBody>
      </p:sp>
    </p:spTree>
    <p:extLst>
      <p:ext uri="{BB962C8B-B14F-4D97-AF65-F5344CB8AC3E}">
        <p14:creationId xmlns:p14="http://schemas.microsoft.com/office/powerpoint/2010/main" val="251234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79472-26B6-4E64-B6EF-E6ADC52640D0}"/>
              </a:ext>
            </a:extLst>
          </p:cNvPr>
          <p:cNvSpPr>
            <a:spLocks noGrp="1"/>
          </p:cNvSpPr>
          <p:nvPr>
            <p:ph type="title"/>
          </p:nvPr>
        </p:nvSpPr>
        <p:spPr/>
        <p:txBody>
          <a:bodyPr>
            <a:normAutofit/>
          </a:bodyPr>
          <a:lstStyle/>
          <a:p>
            <a:r>
              <a:rPr lang="en-US" sz="4000" dirty="0"/>
              <a:t>What the Business Plan Offers</a:t>
            </a:r>
            <a:r>
              <a:rPr lang="en-US" sz="4000" dirty="0">
                <a:solidFill>
                  <a:srgbClr val="FFFFFF"/>
                </a:solidFill>
              </a:rPr>
              <a:t> Owner Legal Plan Benefits</a:t>
            </a:r>
          </a:p>
        </p:txBody>
      </p:sp>
      <p:graphicFrame>
        <p:nvGraphicFramePr>
          <p:cNvPr id="12" name="Content Placeholder 2">
            <a:extLst>
              <a:ext uri="{FF2B5EF4-FFF2-40B4-BE49-F238E27FC236}">
                <a16:creationId xmlns:a16="http://schemas.microsoft.com/office/drawing/2014/main" xmlns="" id="{417C54C0-A040-4448-857A-FCC308EF54E8}"/>
              </a:ext>
            </a:extLst>
          </p:cNvPr>
          <p:cNvGraphicFramePr>
            <a:graphicFrameLocks noGrp="1"/>
          </p:cNvGraphicFramePr>
          <p:nvPr>
            <p:ph idx="1"/>
            <p:extLst>
              <p:ext uri="{D42A27DB-BD31-4B8C-83A1-F6EECF244321}">
                <p14:modId xmlns:p14="http://schemas.microsoft.com/office/powerpoint/2010/main" val="2253652027"/>
              </p:ext>
            </p:extLst>
          </p:nvPr>
        </p:nvGraphicFramePr>
        <p:xfrm>
          <a:off x="838200" y="1295401"/>
          <a:ext cx="10515600" cy="417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xmlns="" id="{2954686C-4F4B-44E2-85BF-CD1E9EFB9169}"/>
              </a:ext>
            </a:extLst>
          </p:cNvPr>
          <p:cNvSpPr>
            <a:spLocks noGrp="1"/>
          </p:cNvSpPr>
          <p:nvPr>
            <p:ph type="ftr" sz="quarter" idx="11"/>
          </p:nvPr>
        </p:nvSpPr>
        <p:spPr/>
        <p:txBody>
          <a:bodyPr>
            <a:normAutofit/>
          </a:bodyPr>
          <a:lstStyle/>
          <a:p>
            <a:pPr marL="0" marR="0" lvl="0" indent="0" algn="l"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Internal Use Only</a:t>
            </a:r>
          </a:p>
        </p:txBody>
      </p:sp>
      <p:sp>
        <p:nvSpPr>
          <p:cNvPr id="5" name="Slide Number Placeholder 4">
            <a:extLst>
              <a:ext uri="{FF2B5EF4-FFF2-40B4-BE49-F238E27FC236}">
                <a16:creationId xmlns:a16="http://schemas.microsoft.com/office/drawing/2014/main" xmlns="" id="{1309785E-3E6D-40AD-8E61-3A5D250F693A}"/>
              </a:ext>
            </a:extLst>
          </p:cNvPr>
          <p:cNvSpPr>
            <a:spLocks noGrp="1"/>
          </p:cNvSpPr>
          <p:nvPr>
            <p:ph type="sldNum" sz="quarter" idx="12"/>
          </p:nvPr>
        </p:nvSpPr>
        <p:spPr/>
        <p:txBody>
          <a:bodyPr>
            <a:normAutofit/>
          </a:bodyPr>
          <a:lstStyle/>
          <a:p>
            <a:pPr marL="0" marR="0" lvl="0" indent="0" defTabSz="914400" rtl="0" eaLnBrk="1" fontAlgn="auto" latinLnBrk="0" hangingPunct="1">
              <a:spcBef>
                <a:spcPts val="0"/>
              </a:spcBef>
              <a:spcAft>
                <a:spcPts val="600"/>
              </a:spcAft>
              <a:buClrTx/>
              <a:buSzTx/>
              <a:buFontTx/>
              <a:buNone/>
              <a:tabLst/>
              <a:defRPr/>
            </a:pPr>
            <a:fld id="{59841BEB-983A-42E8-83E0-167D6306776C}" type="slidenum">
              <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17</a:t>
            </a:fld>
            <a:endParaRPr kumimoji="0" lang="en-US"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CF08C832-16EF-440E-97D0-ACEB845E4894}"/>
              </a:ext>
            </a:extLst>
          </p:cNvPr>
          <p:cNvSpPr txBox="1"/>
          <p:nvPr/>
        </p:nvSpPr>
        <p:spPr>
          <a:xfrm>
            <a:off x="838201" y="5849034"/>
            <a:ext cx="10434144" cy="461665"/>
          </a:xfrm>
          <a:prstGeom prst="rect">
            <a:avLst/>
          </a:prstGeom>
          <a:noFill/>
        </p:spPr>
        <p:txBody>
          <a:bodyPr wrap="square" rtlCol="0">
            <a:spAutoFit/>
          </a:bodyPr>
          <a:lstStyle/>
          <a:p>
            <a:r>
              <a:rPr lang="en-US" sz="1200" dirty="0"/>
              <a:t>This is a general overview of the legal plan coverage available from LegalShield for illustration purposes only. Not all plans and benefits are available in all states. See a plan contract for specific state of residence for complete terms, coverage, amounts, conditions and exclusions.</a:t>
            </a:r>
          </a:p>
        </p:txBody>
      </p:sp>
    </p:spTree>
    <p:extLst>
      <p:ext uri="{BB962C8B-B14F-4D97-AF65-F5344CB8AC3E}">
        <p14:creationId xmlns:p14="http://schemas.microsoft.com/office/powerpoint/2010/main" val="4000664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9">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6979472-26B6-4E64-B6EF-E6ADC52640D0}"/>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Business Owner Plan Commission</a:t>
            </a:r>
          </a:p>
        </p:txBody>
      </p:sp>
      <p:sp>
        <p:nvSpPr>
          <p:cNvPr id="4" name="Footer Placeholder 3">
            <a:extLst>
              <a:ext uri="{FF2B5EF4-FFF2-40B4-BE49-F238E27FC236}">
                <a16:creationId xmlns:a16="http://schemas.microsoft.com/office/drawing/2014/main" xmlns="" id="{2954686C-4F4B-44E2-85BF-CD1E9EFB9169}"/>
              </a:ext>
            </a:extLst>
          </p:cNvPr>
          <p:cNvSpPr>
            <a:spLocks noGrp="1"/>
          </p:cNvSpPr>
          <p:nvPr>
            <p:ph type="ftr" sz="quarter" idx="11"/>
          </p:nvPr>
        </p:nvSpPr>
        <p:spPr>
          <a:xfrm>
            <a:off x="838200" y="6356350"/>
            <a:ext cx="5960951" cy="365125"/>
          </a:xfrm>
          <a:noFill/>
        </p:spPr>
        <p:txBody>
          <a:bodyPr vert="horz" lIns="91440" tIns="45720" rIns="91440" bIns="45720" rtlCol="0" anchor="ctr">
            <a:normAutofit/>
          </a:bodyPr>
          <a:lstStyle/>
          <a:p>
            <a:pPr marR="0" lvl="0" indent="0" algn="l"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Internal Use Only</a:t>
            </a:r>
          </a:p>
        </p:txBody>
      </p:sp>
      <p:sp>
        <p:nvSpPr>
          <p:cNvPr id="5" name="Slide Number Placeholder 4">
            <a:extLst>
              <a:ext uri="{FF2B5EF4-FFF2-40B4-BE49-F238E27FC236}">
                <a16:creationId xmlns:a16="http://schemas.microsoft.com/office/drawing/2014/main" xmlns="" id="{1309785E-3E6D-40AD-8E61-3A5D250F693A}"/>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marR="0" lvl="0" indent="0" algn="l" defTabSz="914400" fontAlgn="auto">
              <a:spcBef>
                <a:spcPts val="0"/>
              </a:spcBef>
              <a:spcAft>
                <a:spcPts val="600"/>
              </a:spcAft>
              <a:buClrTx/>
              <a:buSzTx/>
              <a:buFontTx/>
              <a:buNone/>
              <a:tabLst/>
              <a:defRPr/>
            </a:pPr>
            <a:fld id="{59841BEB-983A-42E8-83E0-167D6306776C}" type="slidenum">
              <a:rPr kumimoji="0" lang="en-US" b="0" i="0" u="none" strike="noStrike" cap="none" spc="0" normalizeH="0" baseline="0" noProof="0" smtClean="0">
                <a:ln>
                  <a:noFill/>
                </a:ln>
                <a:effectLst/>
                <a:uLnTx/>
                <a:uFillTx/>
              </a:rPr>
              <a:pPr marR="0" lvl="0" indent="0" algn="l" defTabSz="914400" fontAlgn="auto">
                <a:spcBef>
                  <a:spcPts val="0"/>
                </a:spcBef>
                <a:spcAft>
                  <a:spcPts val="600"/>
                </a:spcAft>
                <a:buClrTx/>
                <a:buSzTx/>
                <a:buFontTx/>
                <a:buNone/>
                <a:tabLst/>
                <a:defRPr/>
              </a:pPr>
              <a:t>18</a:t>
            </a:fld>
            <a:endParaRPr kumimoji="0" lang="en-US" b="0" i="0" u="none" strike="noStrike" cap="none" spc="0" normalizeH="0" baseline="0" noProof="0">
              <a:ln>
                <a:noFill/>
              </a:ln>
              <a:effectLst/>
              <a:uLnTx/>
              <a:uFillTx/>
            </a:endParaRPr>
          </a:p>
        </p:txBody>
      </p:sp>
      <p:graphicFrame>
        <p:nvGraphicFramePr>
          <p:cNvPr id="3" name="Table 2">
            <a:extLst>
              <a:ext uri="{FF2B5EF4-FFF2-40B4-BE49-F238E27FC236}">
                <a16:creationId xmlns:a16="http://schemas.microsoft.com/office/drawing/2014/main" xmlns="" id="{0B962816-A61E-4A33-9437-0D829D47430A}"/>
              </a:ext>
            </a:extLst>
          </p:cNvPr>
          <p:cNvGraphicFramePr>
            <a:graphicFrameLocks noGrp="1"/>
          </p:cNvGraphicFramePr>
          <p:nvPr>
            <p:extLst>
              <p:ext uri="{D42A27DB-BD31-4B8C-83A1-F6EECF244321}">
                <p14:modId xmlns:p14="http://schemas.microsoft.com/office/powerpoint/2010/main" val="4027847322"/>
              </p:ext>
            </p:extLst>
          </p:nvPr>
        </p:nvGraphicFramePr>
        <p:xfrm>
          <a:off x="4207933" y="808449"/>
          <a:ext cx="7347539" cy="5595831"/>
        </p:xfrm>
        <a:graphic>
          <a:graphicData uri="http://schemas.openxmlformats.org/drawingml/2006/table">
            <a:tbl>
              <a:tblPr firstRow="1" bandRow="1"/>
              <a:tblGrid>
                <a:gridCol w="808875">
                  <a:extLst>
                    <a:ext uri="{9D8B030D-6E8A-4147-A177-3AD203B41FA5}">
                      <a16:colId xmlns:a16="http://schemas.microsoft.com/office/drawing/2014/main" xmlns="" val="60471406"/>
                    </a:ext>
                  </a:extLst>
                </a:gridCol>
                <a:gridCol w="846702">
                  <a:extLst>
                    <a:ext uri="{9D8B030D-6E8A-4147-A177-3AD203B41FA5}">
                      <a16:colId xmlns:a16="http://schemas.microsoft.com/office/drawing/2014/main" xmlns="" val="908970533"/>
                    </a:ext>
                  </a:extLst>
                </a:gridCol>
                <a:gridCol w="787964">
                  <a:extLst>
                    <a:ext uri="{9D8B030D-6E8A-4147-A177-3AD203B41FA5}">
                      <a16:colId xmlns:a16="http://schemas.microsoft.com/office/drawing/2014/main" xmlns="" val="2716560641"/>
                    </a:ext>
                  </a:extLst>
                </a:gridCol>
                <a:gridCol w="846702">
                  <a:extLst>
                    <a:ext uri="{9D8B030D-6E8A-4147-A177-3AD203B41FA5}">
                      <a16:colId xmlns:a16="http://schemas.microsoft.com/office/drawing/2014/main" xmlns="" val="3702786259"/>
                    </a:ext>
                  </a:extLst>
                </a:gridCol>
                <a:gridCol w="787964">
                  <a:extLst>
                    <a:ext uri="{9D8B030D-6E8A-4147-A177-3AD203B41FA5}">
                      <a16:colId xmlns:a16="http://schemas.microsoft.com/office/drawing/2014/main" xmlns="" val="1353057039"/>
                    </a:ext>
                  </a:extLst>
                </a:gridCol>
                <a:gridCol w="846702">
                  <a:extLst>
                    <a:ext uri="{9D8B030D-6E8A-4147-A177-3AD203B41FA5}">
                      <a16:colId xmlns:a16="http://schemas.microsoft.com/office/drawing/2014/main" xmlns="" val="3824970735"/>
                    </a:ext>
                  </a:extLst>
                </a:gridCol>
                <a:gridCol w="787964">
                  <a:extLst>
                    <a:ext uri="{9D8B030D-6E8A-4147-A177-3AD203B41FA5}">
                      <a16:colId xmlns:a16="http://schemas.microsoft.com/office/drawing/2014/main" xmlns="" val="300836968"/>
                    </a:ext>
                  </a:extLst>
                </a:gridCol>
                <a:gridCol w="846702">
                  <a:extLst>
                    <a:ext uri="{9D8B030D-6E8A-4147-A177-3AD203B41FA5}">
                      <a16:colId xmlns:a16="http://schemas.microsoft.com/office/drawing/2014/main" xmlns="" val="1018637248"/>
                    </a:ext>
                  </a:extLst>
                </a:gridCol>
                <a:gridCol w="787964">
                  <a:extLst>
                    <a:ext uri="{9D8B030D-6E8A-4147-A177-3AD203B41FA5}">
                      <a16:colId xmlns:a16="http://schemas.microsoft.com/office/drawing/2014/main" xmlns="" val="1968799372"/>
                    </a:ext>
                  </a:extLst>
                </a:gridCol>
              </a:tblGrid>
              <a:tr h="309669">
                <a:tc>
                  <a:txBody>
                    <a:bodyPr/>
                    <a:lstStyle/>
                    <a:p>
                      <a:pPr marL="0" marR="0">
                        <a:spcBef>
                          <a:spcPts val="0"/>
                        </a:spcBef>
                        <a:spcAft>
                          <a:spcPts val="0"/>
                        </a:spcAft>
                      </a:pPr>
                      <a:endParaRPr lang="en-US" sz="1300">
                        <a:effectLst/>
                        <a:latin typeface="arial" panose="020B0604020202020204" pitchFamily="34" charset="0"/>
                      </a:endParaRPr>
                    </a:p>
                  </a:txBody>
                  <a:tcPr marL="35423" marR="35423" marT="35423" marB="35423" anchor="ctr">
                    <a:lnL>
                      <a:noFill/>
                    </a:lnL>
                    <a:lnR>
                      <a:noFill/>
                    </a:lnR>
                    <a:lnT>
                      <a:noFill/>
                    </a:lnT>
                    <a:lnB>
                      <a:noFill/>
                    </a:lnB>
                    <a:solidFill>
                      <a:srgbClr val="DDDDDD"/>
                    </a:solidFill>
                  </a:tcPr>
                </a:tc>
                <a:tc gridSpan="4">
                  <a:txBody>
                    <a:bodyPr/>
                    <a:lstStyle/>
                    <a:p>
                      <a:pPr marL="0" marR="0">
                        <a:spcBef>
                          <a:spcPts val="0"/>
                        </a:spcBef>
                        <a:spcAft>
                          <a:spcPts val="0"/>
                        </a:spcAft>
                      </a:pPr>
                      <a:r>
                        <a:rPr lang="en-US" sz="1300">
                          <a:effectLst/>
                          <a:latin typeface="arial" panose="020B0604020202020204" pitchFamily="34" charset="0"/>
                        </a:rPr>
                        <a:t>Standard</a:t>
                      </a:r>
                    </a:p>
                  </a:txBody>
                  <a:tcPr marL="35423" marR="35423" marT="35423" marB="35423" anchor="ctr">
                    <a:lnL>
                      <a:noFill/>
                    </a:lnL>
                    <a:lnR>
                      <a:noFill/>
                    </a:lnR>
                    <a:lnT>
                      <a:noFill/>
                    </a:lnT>
                    <a:lnB>
                      <a:noFill/>
                    </a:lnB>
                    <a:solidFill>
                      <a:srgbClr val="DDDDDD"/>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spcBef>
                          <a:spcPts val="0"/>
                        </a:spcBef>
                        <a:spcAft>
                          <a:spcPts val="0"/>
                        </a:spcAft>
                      </a:pPr>
                      <a:r>
                        <a:rPr lang="en-US" sz="1300" dirty="0">
                          <a:effectLst/>
                          <a:latin typeface="arial" panose="020B0604020202020204" pitchFamily="34" charset="0"/>
                        </a:rPr>
                        <a:t>New York</a:t>
                      </a:r>
                    </a:p>
                  </a:txBody>
                  <a:tcPr marL="35423" marR="35423" marT="35423" marB="35423" anchor="ctr">
                    <a:lnL>
                      <a:noFill/>
                    </a:lnL>
                    <a:lnR>
                      <a:noFill/>
                    </a:lnR>
                    <a:lnT>
                      <a:noFill/>
                    </a:lnT>
                    <a:lnB>
                      <a:noFill/>
                    </a:lnB>
                    <a:solidFill>
                      <a:srgbClr val="DDDDD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66358757"/>
                  </a:ext>
                </a:extLst>
              </a:tr>
              <a:tr h="707707">
                <a:tc>
                  <a:txBody>
                    <a:bodyPr/>
                    <a:lstStyle/>
                    <a:p>
                      <a:pPr marL="0" marR="0">
                        <a:spcBef>
                          <a:spcPts val="0"/>
                        </a:spcBef>
                        <a:spcAft>
                          <a:spcPts val="0"/>
                        </a:spcAft>
                      </a:pPr>
                      <a:endParaRPr lang="en-US" sz="1300">
                        <a:effectLst/>
                        <a:latin typeface="arial" panose="020B0604020202020204" pitchFamily="34" charset="0"/>
                      </a:endParaRPr>
                    </a:p>
                  </a:txBody>
                  <a:tcPr marL="35423" marR="35423" marT="35423" marB="35423" anchor="ctr">
                    <a:lnL>
                      <a:noFill/>
                    </a:lnL>
                    <a:lnR>
                      <a:noFill/>
                    </a:lnR>
                    <a:lnT>
                      <a:noFill/>
                    </a:lnT>
                    <a:lnB>
                      <a:noFill/>
                    </a:lnB>
                    <a:solidFill>
                      <a:srgbClr val="99CCFF"/>
                    </a:solidFill>
                  </a:tcPr>
                </a:tc>
                <a:tc gridSpan="2">
                  <a:txBody>
                    <a:bodyPr/>
                    <a:lstStyle/>
                    <a:p>
                      <a:pPr marL="0" marR="0">
                        <a:spcBef>
                          <a:spcPts val="0"/>
                        </a:spcBef>
                        <a:spcAft>
                          <a:spcPts val="0"/>
                        </a:spcAft>
                      </a:pPr>
                      <a:r>
                        <a:rPr lang="en-US" sz="1300" dirty="0">
                          <a:effectLst/>
                          <a:latin typeface="arial" panose="020B0604020202020204" pitchFamily="34" charset="0"/>
                        </a:rPr>
                        <a:t>$75 Per Month</a:t>
                      </a:r>
                      <a:br>
                        <a:rPr lang="en-US" sz="1300" dirty="0">
                          <a:effectLst/>
                          <a:latin typeface="arial" panose="020B0604020202020204" pitchFamily="34" charset="0"/>
                        </a:rPr>
                      </a:br>
                      <a:r>
                        <a:rPr lang="en-US" sz="1300" dirty="0">
                          <a:effectLst/>
                          <a:latin typeface="arial" panose="020B0604020202020204" pitchFamily="34" charset="0"/>
                        </a:rPr>
                        <a:t>1-50 Employees</a:t>
                      </a:r>
                      <a:br>
                        <a:rPr lang="en-US" sz="1300" dirty="0">
                          <a:effectLst/>
                          <a:latin typeface="arial" panose="020B0604020202020204" pitchFamily="34" charset="0"/>
                        </a:rPr>
                      </a:br>
                      <a:r>
                        <a:rPr lang="en-US" sz="1300" kern="1200" dirty="0">
                          <a:solidFill>
                            <a:schemeClr val="tx1"/>
                          </a:solidFill>
                          <a:effectLst/>
                          <a:latin typeface="+mn-lt"/>
                          <a:ea typeface="+mn-ea"/>
                          <a:cs typeface="+mn-cs"/>
                        </a:rPr>
                        <a:t>$10 one-time non-refundable enrollment fee</a:t>
                      </a:r>
                      <a:endParaRPr lang="en-US" sz="1300" dirty="0">
                        <a:effectLst/>
                        <a:latin typeface="arial" panose="020B0604020202020204" pitchFamily="34" charset="0"/>
                      </a:endParaRPr>
                    </a:p>
                  </a:txBody>
                  <a:tcPr marL="35423" marR="35423" marT="35423" marB="35423" anchor="ctr">
                    <a:lnL>
                      <a:noFill/>
                    </a:lnL>
                    <a:lnR>
                      <a:noFill/>
                    </a:lnR>
                    <a:lnT>
                      <a:noFill/>
                    </a:lnT>
                    <a:lnB>
                      <a:noFill/>
                    </a:lnB>
                    <a:solidFill>
                      <a:srgbClr val="99CCFF"/>
                    </a:solidFill>
                  </a:tcPr>
                </a:tc>
                <a:tc hMerge="1">
                  <a:txBody>
                    <a:bodyPr/>
                    <a:lstStyle/>
                    <a:p>
                      <a:endParaRPr lang="en-US"/>
                    </a:p>
                  </a:txBody>
                  <a:tcPr/>
                </a:tc>
                <a:tc gridSpan="2">
                  <a:txBody>
                    <a:bodyPr/>
                    <a:lstStyle/>
                    <a:p>
                      <a:pPr marL="0" marR="0">
                        <a:spcBef>
                          <a:spcPts val="0"/>
                        </a:spcBef>
                        <a:spcAft>
                          <a:spcPts val="0"/>
                        </a:spcAft>
                      </a:pPr>
                      <a:r>
                        <a:rPr lang="en-US" sz="1300" dirty="0">
                          <a:effectLst/>
                          <a:latin typeface="arial" panose="020B0604020202020204" pitchFamily="34" charset="0"/>
                        </a:rPr>
                        <a:t>$125 Per Month</a:t>
                      </a:r>
                      <a:br>
                        <a:rPr lang="en-US" sz="1300" dirty="0">
                          <a:effectLst/>
                          <a:latin typeface="arial" panose="020B0604020202020204" pitchFamily="34" charset="0"/>
                        </a:rPr>
                      </a:br>
                      <a:r>
                        <a:rPr lang="en-US" sz="1300" dirty="0">
                          <a:effectLst/>
                          <a:latin typeface="arial" panose="020B0604020202020204" pitchFamily="34" charset="0"/>
                        </a:rPr>
                        <a:t>51-99 Employees</a:t>
                      </a:r>
                      <a:br>
                        <a:rPr lang="en-US" sz="1300" dirty="0">
                          <a:effectLst/>
                          <a:latin typeface="arial" panose="020B0604020202020204" pitchFamily="34" charset="0"/>
                        </a:rPr>
                      </a:br>
                      <a:r>
                        <a:rPr lang="en-US" sz="1300" kern="1200" dirty="0">
                          <a:solidFill>
                            <a:schemeClr val="tx1"/>
                          </a:solidFill>
                          <a:effectLst/>
                          <a:latin typeface="+mn-lt"/>
                          <a:ea typeface="+mn-ea"/>
                          <a:cs typeface="+mn-cs"/>
                        </a:rPr>
                        <a:t>$10 one-time non-refundable enrollment fee</a:t>
                      </a:r>
                      <a:endParaRPr lang="en-US" sz="1300" dirty="0">
                        <a:effectLst/>
                        <a:latin typeface="arial" panose="020B0604020202020204" pitchFamily="34" charset="0"/>
                      </a:endParaRPr>
                    </a:p>
                  </a:txBody>
                  <a:tcPr marL="35423" marR="35423" marT="35423" marB="35423" anchor="ctr">
                    <a:lnL>
                      <a:noFill/>
                    </a:lnL>
                    <a:lnR>
                      <a:noFill/>
                    </a:lnR>
                    <a:lnT>
                      <a:noFill/>
                    </a:lnT>
                    <a:lnB>
                      <a:noFill/>
                    </a:lnB>
                    <a:solidFill>
                      <a:srgbClr val="99CCFF"/>
                    </a:solidFill>
                  </a:tcPr>
                </a:tc>
                <a:tc hMerge="1">
                  <a:txBody>
                    <a:bodyPr/>
                    <a:lstStyle/>
                    <a:p>
                      <a:endParaRPr lang="en-US"/>
                    </a:p>
                  </a:txBody>
                  <a:tcPr/>
                </a:tc>
                <a:tc gridSpan="2">
                  <a:txBody>
                    <a:bodyPr/>
                    <a:lstStyle/>
                    <a:p>
                      <a:pPr marL="0" marR="0">
                        <a:spcBef>
                          <a:spcPts val="0"/>
                        </a:spcBef>
                        <a:spcAft>
                          <a:spcPts val="0"/>
                        </a:spcAft>
                      </a:pPr>
                      <a:r>
                        <a:rPr lang="en-US" sz="1300" dirty="0">
                          <a:effectLst/>
                          <a:latin typeface="arial" panose="020B0604020202020204" pitchFamily="34" charset="0"/>
                        </a:rPr>
                        <a:t>$69 Per Month</a:t>
                      </a:r>
                      <a:br>
                        <a:rPr lang="en-US" sz="1300" dirty="0">
                          <a:effectLst/>
                          <a:latin typeface="arial" panose="020B0604020202020204" pitchFamily="34" charset="0"/>
                        </a:rPr>
                      </a:br>
                      <a:r>
                        <a:rPr lang="en-US" sz="1300" dirty="0">
                          <a:effectLst/>
                          <a:latin typeface="arial" panose="020B0604020202020204" pitchFamily="34" charset="0"/>
                        </a:rPr>
                        <a:t>1-50 Employees</a:t>
                      </a:r>
                      <a:br>
                        <a:rPr lang="en-US" sz="1300" dirty="0">
                          <a:effectLst/>
                          <a:latin typeface="arial" panose="020B0604020202020204" pitchFamily="34" charset="0"/>
                        </a:rPr>
                      </a:br>
                      <a:r>
                        <a:rPr lang="en-US" sz="1300" kern="1200" dirty="0">
                          <a:solidFill>
                            <a:schemeClr val="tx1"/>
                          </a:solidFill>
                          <a:effectLst/>
                          <a:latin typeface="+mn-lt"/>
                          <a:ea typeface="+mn-ea"/>
                          <a:cs typeface="+mn-cs"/>
                        </a:rPr>
                        <a:t>$10 one-time non-refundable enrollment fee</a:t>
                      </a:r>
                      <a:endParaRPr lang="en-US" sz="1300" dirty="0">
                        <a:effectLst/>
                        <a:latin typeface="arial" panose="020B0604020202020204" pitchFamily="34" charset="0"/>
                      </a:endParaRPr>
                    </a:p>
                  </a:txBody>
                  <a:tcPr marL="35423" marR="35423" marT="35423" marB="35423" anchor="ctr">
                    <a:lnL>
                      <a:noFill/>
                    </a:lnL>
                    <a:lnR>
                      <a:noFill/>
                    </a:lnR>
                    <a:lnT>
                      <a:noFill/>
                    </a:lnT>
                    <a:lnB>
                      <a:noFill/>
                    </a:lnB>
                    <a:solidFill>
                      <a:srgbClr val="99CCFF"/>
                    </a:solidFill>
                  </a:tcPr>
                </a:tc>
                <a:tc hMerge="1">
                  <a:txBody>
                    <a:bodyPr/>
                    <a:lstStyle/>
                    <a:p>
                      <a:endParaRPr lang="en-US"/>
                    </a:p>
                  </a:txBody>
                  <a:tcPr/>
                </a:tc>
                <a:tc gridSpan="2">
                  <a:txBody>
                    <a:bodyPr/>
                    <a:lstStyle/>
                    <a:p>
                      <a:pPr marL="0" marR="0">
                        <a:spcBef>
                          <a:spcPts val="0"/>
                        </a:spcBef>
                        <a:spcAft>
                          <a:spcPts val="0"/>
                        </a:spcAft>
                      </a:pPr>
                      <a:r>
                        <a:rPr lang="en-US" sz="1300" dirty="0">
                          <a:effectLst/>
                          <a:latin typeface="arial" panose="020B0604020202020204" pitchFamily="34" charset="0"/>
                        </a:rPr>
                        <a:t>$115 Per Month</a:t>
                      </a:r>
                      <a:br>
                        <a:rPr lang="en-US" sz="1300" dirty="0">
                          <a:effectLst/>
                          <a:latin typeface="arial" panose="020B0604020202020204" pitchFamily="34" charset="0"/>
                        </a:rPr>
                      </a:br>
                      <a:r>
                        <a:rPr lang="en-US" sz="1300" dirty="0">
                          <a:effectLst/>
                          <a:latin typeface="arial" panose="020B0604020202020204" pitchFamily="34" charset="0"/>
                        </a:rPr>
                        <a:t>51-99 Employees</a:t>
                      </a:r>
                      <a:br>
                        <a:rPr lang="en-US" sz="1300" dirty="0">
                          <a:effectLst/>
                          <a:latin typeface="arial" panose="020B0604020202020204" pitchFamily="34" charset="0"/>
                        </a:rPr>
                      </a:br>
                      <a:r>
                        <a:rPr lang="en-US" sz="1300" kern="1200" dirty="0">
                          <a:solidFill>
                            <a:schemeClr val="tx1"/>
                          </a:solidFill>
                          <a:effectLst/>
                          <a:latin typeface="+mn-lt"/>
                          <a:ea typeface="+mn-ea"/>
                          <a:cs typeface="+mn-cs"/>
                        </a:rPr>
                        <a:t>$10 one-time non-refundable enrollment fee</a:t>
                      </a:r>
                      <a:endParaRPr lang="en-US" sz="1300" dirty="0">
                        <a:effectLst/>
                        <a:latin typeface="arial" panose="020B0604020202020204" pitchFamily="34" charset="0"/>
                      </a:endParaRPr>
                    </a:p>
                  </a:txBody>
                  <a:tcPr marL="35423" marR="35423" marT="35423" marB="35423" anchor="ctr">
                    <a:lnL>
                      <a:noFill/>
                    </a:lnL>
                    <a:lnR>
                      <a:noFill/>
                    </a:lnR>
                    <a:lnT>
                      <a:noFill/>
                    </a:lnT>
                    <a:lnB>
                      <a:noFill/>
                    </a:lnB>
                    <a:solidFill>
                      <a:srgbClr val="99CCFF"/>
                    </a:solidFill>
                  </a:tcPr>
                </a:tc>
                <a:tc hMerge="1">
                  <a:txBody>
                    <a:bodyPr/>
                    <a:lstStyle/>
                    <a:p>
                      <a:endParaRPr lang="en-US"/>
                    </a:p>
                  </a:txBody>
                  <a:tcPr/>
                </a:tc>
                <a:extLst>
                  <a:ext uri="{0D108BD9-81ED-4DB2-BD59-A6C34878D82A}">
                    <a16:rowId xmlns:a16="http://schemas.microsoft.com/office/drawing/2014/main" xmlns="" val="353379092"/>
                  </a:ext>
                </a:extLst>
              </a:tr>
              <a:tr h="508688">
                <a:tc>
                  <a:txBody>
                    <a:bodyPr/>
                    <a:lstStyle/>
                    <a:p>
                      <a:pPr marL="0" marR="0">
                        <a:spcBef>
                          <a:spcPts val="0"/>
                        </a:spcBef>
                        <a:spcAft>
                          <a:spcPts val="0"/>
                        </a:spcAft>
                      </a:pPr>
                      <a:r>
                        <a:rPr lang="en-US" sz="1300">
                          <a:effectLst/>
                          <a:latin typeface="arial" panose="020B0604020202020204" pitchFamily="34" charset="0"/>
                        </a:rPr>
                        <a:t>Level</a:t>
                      </a:r>
                    </a:p>
                  </a:txBody>
                  <a:tcPr marL="35423" marR="35423" marT="35423" marB="35423" anchor="ctr">
                    <a:lnL>
                      <a:noFill/>
                    </a:lnL>
                    <a:lnR>
                      <a:noFill/>
                    </a:lnR>
                    <a:lnT>
                      <a:noFill/>
                    </a:lnT>
                    <a:lnB>
                      <a:noFill/>
                    </a:lnB>
                    <a:solidFill>
                      <a:srgbClr val="FFFFCC"/>
                    </a:solidFill>
                  </a:tcPr>
                </a:tc>
                <a:tc>
                  <a:txBody>
                    <a:bodyPr/>
                    <a:lstStyle/>
                    <a:p>
                      <a:pPr marL="0" marR="0">
                        <a:spcBef>
                          <a:spcPts val="0"/>
                        </a:spcBef>
                        <a:spcAft>
                          <a:spcPts val="0"/>
                        </a:spcAft>
                      </a:pPr>
                      <a:r>
                        <a:rPr lang="en-US" sz="1300">
                          <a:effectLst/>
                          <a:latin typeface="arial" panose="020B0604020202020204" pitchFamily="34" charset="0"/>
                        </a:rPr>
                        <a:t>1-Year Advance</a:t>
                      </a:r>
                    </a:p>
                  </a:txBody>
                  <a:tcPr marL="35423" marR="35423" marT="35423" marB="35423" anchor="ctr">
                    <a:lnL>
                      <a:noFill/>
                    </a:lnL>
                    <a:lnR>
                      <a:noFill/>
                    </a:lnR>
                    <a:lnT>
                      <a:noFill/>
                    </a:lnT>
                    <a:lnB>
                      <a:noFill/>
                    </a:lnB>
                    <a:solidFill>
                      <a:srgbClr val="FFFFCC"/>
                    </a:solidFill>
                  </a:tcPr>
                </a:tc>
                <a:tc>
                  <a:txBody>
                    <a:bodyPr/>
                    <a:lstStyle/>
                    <a:p>
                      <a:pPr marL="0" marR="0">
                        <a:spcBef>
                          <a:spcPts val="0"/>
                        </a:spcBef>
                        <a:spcAft>
                          <a:spcPts val="0"/>
                        </a:spcAft>
                      </a:pPr>
                      <a:r>
                        <a:rPr lang="en-US" sz="1300">
                          <a:effectLst/>
                          <a:latin typeface="arial" panose="020B0604020202020204" pitchFamily="34" charset="0"/>
                        </a:rPr>
                        <a:t>Year 2+</a:t>
                      </a:r>
                    </a:p>
                  </a:txBody>
                  <a:tcPr marL="35423" marR="35423" marT="35423" marB="35423" anchor="ctr">
                    <a:lnL>
                      <a:noFill/>
                    </a:lnL>
                    <a:lnR>
                      <a:noFill/>
                    </a:lnR>
                    <a:lnT>
                      <a:noFill/>
                    </a:lnT>
                    <a:lnB>
                      <a:noFill/>
                    </a:lnB>
                    <a:solidFill>
                      <a:srgbClr val="FFFFCC"/>
                    </a:solidFill>
                  </a:tcPr>
                </a:tc>
                <a:tc>
                  <a:txBody>
                    <a:bodyPr/>
                    <a:lstStyle/>
                    <a:p>
                      <a:pPr marL="0" marR="0">
                        <a:spcBef>
                          <a:spcPts val="0"/>
                        </a:spcBef>
                        <a:spcAft>
                          <a:spcPts val="0"/>
                        </a:spcAft>
                      </a:pPr>
                      <a:r>
                        <a:rPr lang="en-US" sz="1300">
                          <a:effectLst/>
                          <a:latin typeface="arial" panose="020B0604020202020204" pitchFamily="34" charset="0"/>
                        </a:rPr>
                        <a:t>1-Year Advance</a:t>
                      </a:r>
                    </a:p>
                  </a:txBody>
                  <a:tcPr marL="35423" marR="35423" marT="35423" marB="35423" anchor="ctr">
                    <a:lnL>
                      <a:noFill/>
                    </a:lnL>
                    <a:lnR>
                      <a:noFill/>
                    </a:lnR>
                    <a:lnT>
                      <a:noFill/>
                    </a:lnT>
                    <a:lnB>
                      <a:noFill/>
                    </a:lnB>
                    <a:solidFill>
                      <a:srgbClr val="FFFFCC"/>
                    </a:solidFill>
                  </a:tcPr>
                </a:tc>
                <a:tc>
                  <a:txBody>
                    <a:bodyPr/>
                    <a:lstStyle/>
                    <a:p>
                      <a:pPr marL="0" marR="0">
                        <a:spcBef>
                          <a:spcPts val="0"/>
                        </a:spcBef>
                        <a:spcAft>
                          <a:spcPts val="0"/>
                        </a:spcAft>
                      </a:pPr>
                      <a:r>
                        <a:rPr lang="en-US" sz="1300">
                          <a:effectLst/>
                          <a:latin typeface="arial" panose="020B0604020202020204" pitchFamily="34" charset="0"/>
                        </a:rPr>
                        <a:t>Year 2+</a:t>
                      </a:r>
                    </a:p>
                  </a:txBody>
                  <a:tcPr marL="35423" marR="35423" marT="35423" marB="35423" anchor="ctr">
                    <a:lnL>
                      <a:noFill/>
                    </a:lnL>
                    <a:lnR>
                      <a:noFill/>
                    </a:lnR>
                    <a:lnT>
                      <a:noFill/>
                    </a:lnT>
                    <a:lnB>
                      <a:noFill/>
                    </a:lnB>
                    <a:solidFill>
                      <a:srgbClr val="FFFFCC"/>
                    </a:solidFill>
                  </a:tcPr>
                </a:tc>
                <a:tc>
                  <a:txBody>
                    <a:bodyPr/>
                    <a:lstStyle/>
                    <a:p>
                      <a:pPr marL="0" marR="0">
                        <a:spcBef>
                          <a:spcPts val="0"/>
                        </a:spcBef>
                        <a:spcAft>
                          <a:spcPts val="0"/>
                        </a:spcAft>
                      </a:pPr>
                      <a:r>
                        <a:rPr lang="en-US" sz="1300">
                          <a:effectLst/>
                          <a:latin typeface="arial" panose="020B0604020202020204" pitchFamily="34" charset="0"/>
                        </a:rPr>
                        <a:t>1-Year Advance</a:t>
                      </a:r>
                    </a:p>
                  </a:txBody>
                  <a:tcPr marL="35423" marR="35423" marT="35423" marB="35423" anchor="ctr">
                    <a:lnL>
                      <a:noFill/>
                    </a:lnL>
                    <a:lnR>
                      <a:noFill/>
                    </a:lnR>
                    <a:lnT>
                      <a:noFill/>
                    </a:lnT>
                    <a:lnB>
                      <a:noFill/>
                    </a:lnB>
                    <a:solidFill>
                      <a:srgbClr val="FFFFCC"/>
                    </a:solidFill>
                  </a:tcPr>
                </a:tc>
                <a:tc>
                  <a:txBody>
                    <a:bodyPr/>
                    <a:lstStyle/>
                    <a:p>
                      <a:pPr marL="0" marR="0">
                        <a:spcBef>
                          <a:spcPts val="0"/>
                        </a:spcBef>
                        <a:spcAft>
                          <a:spcPts val="0"/>
                        </a:spcAft>
                      </a:pPr>
                      <a:r>
                        <a:rPr lang="en-US" sz="1300">
                          <a:effectLst/>
                          <a:latin typeface="arial" panose="020B0604020202020204" pitchFamily="34" charset="0"/>
                        </a:rPr>
                        <a:t>Year 2+</a:t>
                      </a:r>
                    </a:p>
                  </a:txBody>
                  <a:tcPr marL="35423" marR="35423" marT="35423" marB="35423" anchor="ctr">
                    <a:lnL>
                      <a:noFill/>
                    </a:lnL>
                    <a:lnR>
                      <a:noFill/>
                    </a:lnR>
                    <a:lnT>
                      <a:noFill/>
                    </a:lnT>
                    <a:lnB>
                      <a:noFill/>
                    </a:lnB>
                    <a:solidFill>
                      <a:srgbClr val="FFFFCC"/>
                    </a:solidFill>
                  </a:tcPr>
                </a:tc>
                <a:tc>
                  <a:txBody>
                    <a:bodyPr/>
                    <a:lstStyle/>
                    <a:p>
                      <a:pPr marL="0" marR="0">
                        <a:spcBef>
                          <a:spcPts val="0"/>
                        </a:spcBef>
                        <a:spcAft>
                          <a:spcPts val="0"/>
                        </a:spcAft>
                      </a:pPr>
                      <a:r>
                        <a:rPr lang="en-US" sz="1300">
                          <a:effectLst/>
                          <a:latin typeface="arial" panose="020B0604020202020204" pitchFamily="34" charset="0"/>
                        </a:rPr>
                        <a:t>1-Year Advance</a:t>
                      </a:r>
                    </a:p>
                  </a:txBody>
                  <a:tcPr marL="35423" marR="35423" marT="35423" marB="35423" anchor="ctr">
                    <a:lnL>
                      <a:noFill/>
                    </a:lnL>
                    <a:lnR>
                      <a:noFill/>
                    </a:lnR>
                    <a:lnT>
                      <a:noFill/>
                    </a:lnT>
                    <a:lnB>
                      <a:noFill/>
                    </a:lnB>
                    <a:solidFill>
                      <a:srgbClr val="FFFFCC"/>
                    </a:solidFill>
                  </a:tcPr>
                </a:tc>
                <a:tc>
                  <a:txBody>
                    <a:bodyPr/>
                    <a:lstStyle/>
                    <a:p>
                      <a:pPr marL="0" marR="0">
                        <a:spcBef>
                          <a:spcPts val="0"/>
                        </a:spcBef>
                        <a:spcAft>
                          <a:spcPts val="0"/>
                        </a:spcAft>
                      </a:pPr>
                      <a:r>
                        <a:rPr lang="en-US" sz="1300">
                          <a:effectLst/>
                          <a:latin typeface="arial" panose="020B0604020202020204" pitchFamily="34" charset="0"/>
                        </a:rPr>
                        <a:t>Year 2+</a:t>
                      </a:r>
                    </a:p>
                  </a:txBody>
                  <a:tcPr marL="35423" marR="35423" marT="35423" marB="35423" anchor="ctr">
                    <a:lnL>
                      <a:noFill/>
                    </a:lnL>
                    <a:lnR>
                      <a:noFill/>
                    </a:lnR>
                    <a:lnT>
                      <a:noFill/>
                    </a:lnT>
                    <a:lnB>
                      <a:noFill/>
                    </a:lnB>
                    <a:solidFill>
                      <a:srgbClr val="FFFFCC"/>
                    </a:solidFill>
                  </a:tcPr>
                </a:tc>
                <a:extLst>
                  <a:ext uri="{0D108BD9-81ED-4DB2-BD59-A6C34878D82A}">
                    <a16:rowId xmlns:a16="http://schemas.microsoft.com/office/drawing/2014/main" xmlns="" val="3297825639"/>
                  </a:ext>
                </a:extLst>
              </a:tr>
              <a:tr h="309669">
                <a:tc>
                  <a:txBody>
                    <a:bodyPr/>
                    <a:lstStyle/>
                    <a:p>
                      <a:pPr marL="0" marR="0">
                        <a:spcBef>
                          <a:spcPts val="0"/>
                        </a:spcBef>
                        <a:spcAft>
                          <a:spcPts val="0"/>
                        </a:spcAft>
                      </a:pPr>
                      <a:r>
                        <a:rPr lang="en-US" sz="1300">
                          <a:effectLst/>
                          <a:latin typeface="arial" panose="020B0604020202020204" pitchFamily="34" charset="0"/>
                        </a:rPr>
                        <a:t>REP</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60.00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100.00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55.20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92.00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extLst>
                  <a:ext uri="{0D108BD9-81ED-4DB2-BD59-A6C34878D82A}">
                    <a16:rowId xmlns:a16="http://schemas.microsoft.com/office/drawing/2014/main" xmlns="" val="2458514388"/>
                  </a:ext>
                </a:extLst>
              </a:tr>
              <a:tr h="309669">
                <a:tc>
                  <a:txBody>
                    <a:bodyPr/>
                    <a:lstStyle/>
                    <a:p>
                      <a:pPr marL="0" marR="0">
                        <a:spcBef>
                          <a:spcPts val="0"/>
                        </a:spcBef>
                        <a:spcAft>
                          <a:spcPts val="0"/>
                        </a:spcAft>
                      </a:pPr>
                      <a:r>
                        <a:rPr lang="en-US" sz="1300">
                          <a:effectLst/>
                          <a:latin typeface="arial" panose="020B0604020202020204" pitchFamily="34" charset="0"/>
                        </a:rPr>
                        <a:t>SR REP</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72.00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120.00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66.24</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110.40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extLst>
                  <a:ext uri="{0D108BD9-81ED-4DB2-BD59-A6C34878D82A}">
                    <a16:rowId xmlns:a16="http://schemas.microsoft.com/office/drawing/2014/main" xmlns="" val="3885208044"/>
                  </a:ext>
                </a:extLst>
              </a:tr>
              <a:tr h="309669">
                <a:tc>
                  <a:txBody>
                    <a:bodyPr/>
                    <a:lstStyle/>
                    <a:p>
                      <a:pPr marL="0" marR="0">
                        <a:spcBef>
                          <a:spcPts val="0"/>
                        </a:spcBef>
                        <a:spcAft>
                          <a:spcPts val="0"/>
                        </a:spcAft>
                      </a:pPr>
                      <a:r>
                        <a:rPr lang="en-US" sz="1300">
                          <a:effectLst/>
                          <a:latin typeface="arial" panose="020B0604020202020204" pitchFamily="34" charset="0"/>
                        </a:rPr>
                        <a:t>DIS</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96.00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160.00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88.32</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147.20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extLst>
                  <a:ext uri="{0D108BD9-81ED-4DB2-BD59-A6C34878D82A}">
                    <a16:rowId xmlns:a16="http://schemas.microsoft.com/office/drawing/2014/main" xmlns="" val="2009593505"/>
                  </a:ext>
                </a:extLst>
              </a:tr>
              <a:tr h="309669">
                <a:tc>
                  <a:txBody>
                    <a:bodyPr/>
                    <a:lstStyle/>
                    <a:p>
                      <a:pPr marL="0" marR="0">
                        <a:spcBef>
                          <a:spcPts val="0"/>
                        </a:spcBef>
                        <a:spcAft>
                          <a:spcPts val="0"/>
                        </a:spcAft>
                      </a:pPr>
                      <a:r>
                        <a:rPr lang="en-US" sz="1300">
                          <a:effectLst/>
                          <a:latin typeface="arial" panose="020B0604020202020204" pitchFamily="34" charset="0"/>
                        </a:rPr>
                        <a:t>DIV</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108.00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180.00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99.36</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165.60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extLst>
                  <a:ext uri="{0D108BD9-81ED-4DB2-BD59-A6C34878D82A}">
                    <a16:rowId xmlns:a16="http://schemas.microsoft.com/office/drawing/2014/main" xmlns="" val="3445807999"/>
                  </a:ext>
                </a:extLst>
              </a:tr>
              <a:tr h="309669">
                <a:tc>
                  <a:txBody>
                    <a:bodyPr/>
                    <a:lstStyle/>
                    <a:p>
                      <a:pPr marL="0" marR="0">
                        <a:spcBef>
                          <a:spcPts val="0"/>
                        </a:spcBef>
                        <a:spcAft>
                          <a:spcPts val="0"/>
                        </a:spcAft>
                      </a:pPr>
                      <a:r>
                        <a:rPr lang="en-US" sz="1300">
                          <a:effectLst/>
                          <a:latin typeface="arial" panose="020B0604020202020204" pitchFamily="34" charset="0"/>
                        </a:rPr>
                        <a:t>REG</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120.00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200.00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110.40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184.00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a:t>
                      </a:r>
                    </a:p>
                  </a:txBody>
                  <a:tcPr marL="35423" marR="35423" marT="35423" marB="35423" anchor="ctr">
                    <a:lnL>
                      <a:noFill/>
                    </a:lnL>
                    <a:lnR>
                      <a:noFill/>
                    </a:lnR>
                    <a:lnT>
                      <a:noFill/>
                    </a:lnT>
                    <a:lnB>
                      <a:noFill/>
                    </a:lnB>
                  </a:tcPr>
                </a:tc>
                <a:extLst>
                  <a:ext uri="{0D108BD9-81ED-4DB2-BD59-A6C34878D82A}">
                    <a16:rowId xmlns:a16="http://schemas.microsoft.com/office/drawing/2014/main" xmlns="" val="237823781"/>
                  </a:ext>
                </a:extLst>
              </a:tr>
              <a:tr h="309669">
                <a:tc>
                  <a:txBody>
                    <a:bodyPr/>
                    <a:lstStyle/>
                    <a:p>
                      <a:pPr marL="0" marR="0">
                        <a:spcBef>
                          <a:spcPts val="0"/>
                        </a:spcBef>
                        <a:spcAft>
                          <a:spcPts val="0"/>
                        </a:spcAft>
                      </a:pPr>
                      <a:r>
                        <a:rPr lang="en-US" sz="1300">
                          <a:effectLst/>
                          <a:latin typeface="arial" panose="020B0604020202020204" pitchFamily="34" charset="0"/>
                        </a:rPr>
                        <a:t>RVP</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150.00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24.00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250.00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40.08</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138.00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22.08</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230.00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36.96</a:t>
                      </a:r>
                    </a:p>
                  </a:txBody>
                  <a:tcPr marL="35423" marR="35423" marT="35423" marB="35423" anchor="ctr">
                    <a:lnL>
                      <a:noFill/>
                    </a:lnL>
                    <a:lnR>
                      <a:noFill/>
                    </a:lnR>
                    <a:lnT>
                      <a:noFill/>
                    </a:lnT>
                    <a:lnB>
                      <a:noFill/>
                    </a:lnB>
                  </a:tcPr>
                </a:tc>
                <a:extLst>
                  <a:ext uri="{0D108BD9-81ED-4DB2-BD59-A6C34878D82A}">
                    <a16:rowId xmlns:a16="http://schemas.microsoft.com/office/drawing/2014/main" xmlns="" val="748289771"/>
                  </a:ext>
                </a:extLst>
              </a:tr>
              <a:tr h="309669">
                <a:tc>
                  <a:txBody>
                    <a:bodyPr/>
                    <a:lstStyle/>
                    <a:p>
                      <a:pPr marL="0" marR="0">
                        <a:spcBef>
                          <a:spcPts val="0"/>
                        </a:spcBef>
                        <a:spcAft>
                          <a:spcPts val="0"/>
                        </a:spcAft>
                      </a:pPr>
                      <a:r>
                        <a:rPr lang="en-US" sz="1300">
                          <a:effectLst/>
                          <a:latin typeface="arial" panose="020B0604020202020204" pitchFamily="34" charset="0"/>
                        </a:rPr>
                        <a:t>1 GEN</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12.00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64.80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20.00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108.00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11.04</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59.64</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18.40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99.36</a:t>
                      </a:r>
                    </a:p>
                  </a:txBody>
                  <a:tcPr marL="35423" marR="35423" marT="35423" marB="35423" anchor="ctr">
                    <a:lnL>
                      <a:noFill/>
                    </a:lnL>
                    <a:lnR>
                      <a:noFill/>
                    </a:lnR>
                    <a:lnT>
                      <a:noFill/>
                    </a:lnT>
                    <a:lnB>
                      <a:noFill/>
                    </a:lnB>
                  </a:tcPr>
                </a:tc>
                <a:extLst>
                  <a:ext uri="{0D108BD9-81ED-4DB2-BD59-A6C34878D82A}">
                    <a16:rowId xmlns:a16="http://schemas.microsoft.com/office/drawing/2014/main" xmlns="" val="3941080024"/>
                  </a:ext>
                </a:extLst>
              </a:tr>
              <a:tr h="309669">
                <a:tc>
                  <a:txBody>
                    <a:bodyPr/>
                    <a:lstStyle/>
                    <a:p>
                      <a:pPr marL="0" marR="0">
                        <a:spcBef>
                          <a:spcPts val="0"/>
                        </a:spcBef>
                        <a:spcAft>
                          <a:spcPts val="0"/>
                        </a:spcAft>
                      </a:pPr>
                      <a:r>
                        <a:rPr lang="en-US" sz="1300">
                          <a:effectLst/>
                          <a:latin typeface="arial" panose="020B0604020202020204" pitchFamily="34" charset="0"/>
                        </a:rPr>
                        <a:t>2 GEN</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8.40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31.20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14.00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51.96</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7.73</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28.68</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12.88</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47.76</a:t>
                      </a:r>
                    </a:p>
                  </a:txBody>
                  <a:tcPr marL="35423" marR="35423" marT="35423" marB="35423" anchor="ctr">
                    <a:lnL>
                      <a:noFill/>
                    </a:lnL>
                    <a:lnR>
                      <a:noFill/>
                    </a:lnR>
                    <a:lnT>
                      <a:noFill/>
                    </a:lnT>
                    <a:lnB>
                      <a:noFill/>
                    </a:lnB>
                  </a:tcPr>
                </a:tc>
                <a:extLst>
                  <a:ext uri="{0D108BD9-81ED-4DB2-BD59-A6C34878D82A}">
                    <a16:rowId xmlns:a16="http://schemas.microsoft.com/office/drawing/2014/main" xmlns="" val="706034065"/>
                  </a:ext>
                </a:extLst>
              </a:tr>
              <a:tr h="309669">
                <a:tc>
                  <a:txBody>
                    <a:bodyPr/>
                    <a:lstStyle/>
                    <a:p>
                      <a:pPr marL="0" marR="0">
                        <a:spcBef>
                          <a:spcPts val="0"/>
                        </a:spcBef>
                        <a:spcAft>
                          <a:spcPts val="0"/>
                        </a:spcAft>
                      </a:pPr>
                      <a:r>
                        <a:rPr lang="en-US" sz="1300">
                          <a:effectLst/>
                          <a:latin typeface="arial" panose="020B0604020202020204" pitchFamily="34" charset="0"/>
                        </a:rPr>
                        <a:t>3 GEN</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4.80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28.80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8.00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48.00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4.42</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26.52</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7.36</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44.16</a:t>
                      </a:r>
                    </a:p>
                  </a:txBody>
                  <a:tcPr marL="35423" marR="35423" marT="35423" marB="35423" anchor="ctr">
                    <a:lnL>
                      <a:noFill/>
                    </a:lnL>
                    <a:lnR>
                      <a:noFill/>
                    </a:lnR>
                    <a:lnT>
                      <a:noFill/>
                    </a:lnT>
                    <a:lnB>
                      <a:noFill/>
                    </a:lnB>
                  </a:tcPr>
                </a:tc>
                <a:extLst>
                  <a:ext uri="{0D108BD9-81ED-4DB2-BD59-A6C34878D82A}">
                    <a16:rowId xmlns:a16="http://schemas.microsoft.com/office/drawing/2014/main" xmlns="" val="3036007317"/>
                  </a:ext>
                </a:extLst>
              </a:tr>
              <a:tr h="309669">
                <a:tc>
                  <a:txBody>
                    <a:bodyPr/>
                    <a:lstStyle/>
                    <a:p>
                      <a:pPr marL="0" marR="0">
                        <a:spcBef>
                          <a:spcPts val="0"/>
                        </a:spcBef>
                        <a:spcAft>
                          <a:spcPts val="0"/>
                        </a:spcAft>
                      </a:pPr>
                      <a:r>
                        <a:rPr lang="en-US" sz="1300">
                          <a:effectLst/>
                          <a:latin typeface="arial" panose="020B0604020202020204" pitchFamily="34" charset="0"/>
                        </a:rPr>
                        <a:t>4 GEN</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2.40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16.80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4.00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27.96</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2.21</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15.48</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3.68</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25.68</a:t>
                      </a:r>
                    </a:p>
                  </a:txBody>
                  <a:tcPr marL="35423" marR="35423" marT="35423" marB="35423" anchor="ctr">
                    <a:lnL>
                      <a:noFill/>
                    </a:lnL>
                    <a:lnR>
                      <a:noFill/>
                    </a:lnR>
                    <a:lnT>
                      <a:noFill/>
                    </a:lnT>
                    <a:lnB>
                      <a:noFill/>
                    </a:lnB>
                  </a:tcPr>
                </a:tc>
                <a:extLst>
                  <a:ext uri="{0D108BD9-81ED-4DB2-BD59-A6C34878D82A}">
                    <a16:rowId xmlns:a16="http://schemas.microsoft.com/office/drawing/2014/main" xmlns="" val="3008859694"/>
                  </a:ext>
                </a:extLst>
              </a:tr>
              <a:tr h="309669">
                <a:tc>
                  <a:txBody>
                    <a:bodyPr/>
                    <a:lstStyle/>
                    <a:p>
                      <a:pPr marL="0" marR="0">
                        <a:spcBef>
                          <a:spcPts val="0"/>
                        </a:spcBef>
                        <a:spcAft>
                          <a:spcPts val="0"/>
                        </a:spcAft>
                      </a:pPr>
                      <a:r>
                        <a:rPr lang="en-US" sz="1300">
                          <a:effectLst/>
                          <a:latin typeface="arial" panose="020B0604020202020204" pitchFamily="34" charset="0"/>
                        </a:rPr>
                        <a:t>5 GEN</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1.20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7.20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12.00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1.10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6.60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1.84</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11.04</a:t>
                      </a:r>
                    </a:p>
                  </a:txBody>
                  <a:tcPr marL="35423" marR="35423" marT="35423" marB="35423" anchor="ctr">
                    <a:lnL>
                      <a:noFill/>
                    </a:lnL>
                    <a:lnR>
                      <a:noFill/>
                    </a:lnR>
                    <a:lnT>
                      <a:noFill/>
                    </a:lnT>
                    <a:lnB>
                      <a:noFill/>
                    </a:lnB>
                  </a:tcPr>
                </a:tc>
                <a:extLst>
                  <a:ext uri="{0D108BD9-81ED-4DB2-BD59-A6C34878D82A}">
                    <a16:rowId xmlns:a16="http://schemas.microsoft.com/office/drawing/2014/main" xmlns="" val="1438228375"/>
                  </a:ext>
                </a:extLst>
              </a:tr>
              <a:tr h="309669">
                <a:tc>
                  <a:txBody>
                    <a:bodyPr/>
                    <a:lstStyle/>
                    <a:p>
                      <a:pPr marL="0" marR="0">
                        <a:spcBef>
                          <a:spcPts val="0"/>
                        </a:spcBef>
                        <a:spcAft>
                          <a:spcPts val="0"/>
                        </a:spcAft>
                      </a:pPr>
                      <a:r>
                        <a:rPr lang="en-US" sz="1300">
                          <a:effectLst/>
                          <a:latin typeface="arial" panose="020B0604020202020204" pitchFamily="34" charset="0"/>
                        </a:rPr>
                        <a:t>6 GEN</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1.20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7.20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2.00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12.00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1.10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6.60</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a:effectLst/>
                          <a:latin typeface="arial" panose="020B0604020202020204" pitchFamily="34" charset="0"/>
                        </a:rPr>
                        <a:t>1.84</a:t>
                      </a:r>
                    </a:p>
                  </a:txBody>
                  <a:tcPr marL="35423" marR="35423" marT="35423" marB="35423" anchor="ctr">
                    <a:lnL>
                      <a:noFill/>
                    </a:lnL>
                    <a:lnR>
                      <a:noFill/>
                    </a:lnR>
                    <a:lnT>
                      <a:noFill/>
                    </a:lnT>
                    <a:lnB>
                      <a:noFill/>
                    </a:lnB>
                  </a:tcPr>
                </a:tc>
                <a:tc>
                  <a:txBody>
                    <a:bodyPr/>
                    <a:lstStyle/>
                    <a:p>
                      <a:pPr marL="0" marR="0">
                        <a:spcBef>
                          <a:spcPts val="0"/>
                        </a:spcBef>
                        <a:spcAft>
                          <a:spcPts val="0"/>
                        </a:spcAft>
                      </a:pPr>
                      <a:r>
                        <a:rPr lang="en-US" sz="1300" dirty="0">
                          <a:effectLst/>
                          <a:latin typeface="arial" panose="020B0604020202020204" pitchFamily="34" charset="0"/>
                        </a:rPr>
                        <a:t>11.04</a:t>
                      </a:r>
                    </a:p>
                  </a:txBody>
                  <a:tcPr marL="35423" marR="35423" marT="35423" marB="35423" anchor="ctr">
                    <a:lnL>
                      <a:noFill/>
                    </a:lnL>
                    <a:lnR>
                      <a:noFill/>
                    </a:lnR>
                    <a:lnT>
                      <a:noFill/>
                    </a:lnT>
                    <a:lnB>
                      <a:noFill/>
                    </a:lnB>
                  </a:tcPr>
                </a:tc>
                <a:extLst>
                  <a:ext uri="{0D108BD9-81ED-4DB2-BD59-A6C34878D82A}">
                    <a16:rowId xmlns:a16="http://schemas.microsoft.com/office/drawing/2014/main" xmlns="" val="1538987382"/>
                  </a:ext>
                </a:extLst>
              </a:tr>
            </a:tbl>
          </a:graphicData>
        </a:graphic>
      </p:graphicFrame>
    </p:spTree>
    <p:extLst>
      <p:ext uri="{BB962C8B-B14F-4D97-AF65-F5344CB8AC3E}">
        <p14:creationId xmlns:p14="http://schemas.microsoft.com/office/powerpoint/2010/main" val="1532194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35FFF-8253-4A4E-9629-5A2574C98D22}"/>
              </a:ext>
            </a:extLst>
          </p:cNvPr>
          <p:cNvSpPr>
            <a:spLocks noGrp="1"/>
          </p:cNvSpPr>
          <p:nvPr>
            <p:ph type="title"/>
          </p:nvPr>
        </p:nvSpPr>
        <p:spPr>
          <a:xfrm>
            <a:off x="648929" y="629266"/>
            <a:ext cx="5127031" cy="1676603"/>
          </a:xfrm>
        </p:spPr>
        <p:txBody>
          <a:bodyPr vert="horz" lIns="91440" tIns="45720" rIns="91440" bIns="45720" rtlCol="0" anchor="ctr">
            <a:normAutofit/>
          </a:bodyPr>
          <a:lstStyle/>
          <a:p>
            <a:r>
              <a:rPr lang="en-US"/>
              <a:t>PLPP In The App Store</a:t>
            </a:r>
            <a:endParaRPr lang="en-US" dirty="0"/>
          </a:p>
        </p:txBody>
      </p:sp>
      <p:sp>
        <p:nvSpPr>
          <p:cNvPr id="3" name="Content Placeholder 2">
            <a:extLst>
              <a:ext uri="{FF2B5EF4-FFF2-40B4-BE49-F238E27FC236}">
                <a16:creationId xmlns:a16="http://schemas.microsoft.com/office/drawing/2014/main" xmlns="" id="{E7CC658C-91F4-4DB1-8278-6D134531F7EE}"/>
              </a:ext>
            </a:extLst>
          </p:cNvPr>
          <p:cNvSpPr>
            <a:spLocks noGrp="1"/>
          </p:cNvSpPr>
          <p:nvPr>
            <p:ph sz="half" idx="1"/>
          </p:nvPr>
        </p:nvSpPr>
        <p:spPr>
          <a:xfrm>
            <a:off x="648930" y="2438400"/>
            <a:ext cx="5127029" cy="3785419"/>
          </a:xfrm>
        </p:spPr>
        <p:txBody>
          <a:bodyPr vert="horz" lIns="91440" tIns="45720" rIns="91440" bIns="45720" rtlCol="0">
            <a:normAutofit/>
          </a:bodyPr>
          <a:lstStyle/>
          <a:p>
            <a:r>
              <a:rPr lang="en-US" sz="2000" dirty="0"/>
              <a:t>PLPP has a mobile app in the App store: LegalShield, Law Firms On Call.</a:t>
            </a:r>
          </a:p>
          <a:p>
            <a:r>
              <a:rPr lang="en-US" sz="2000" dirty="0"/>
              <a:t>While purchasing the PLPP membership, the client will have created a  unique username and password. They will use this same username and password to log into the app.</a:t>
            </a:r>
          </a:p>
          <a:p>
            <a:r>
              <a:rPr lang="en-US" sz="2000" dirty="0"/>
              <a:t>Upon downloading the app and logging in, clients will now be in the Primerica Legal Protection Program Member App.  </a:t>
            </a:r>
          </a:p>
          <a:p>
            <a:r>
              <a:rPr lang="en-US" sz="2000" dirty="0"/>
              <a:t>Members may also use their desktop to enter the LegalShield portal at mylegalshield.com.</a:t>
            </a:r>
          </a:p>
          <a:p>
            <a:pPr marL="0"/>
            <a:endParaRPr lang="en-US" sz="2000" dirty="0"/>
          </a:p>
        </p:txBody>
      </p:sp>
      <p:pic>
        <p:nvPicPr>
          <p:cNvPr id="10" name="Content Placeholder 5">
            <a:extLst>
              <a:ext uri="{FF2B5EF4-FFF2-40B4-BE49-F238E27FC236}">
                <a16:creationId xmlns:a16="http://schemas.microsoft.com/office/drawing/2014/main" xmlns="" id="{386A9B9F-E67A-4A7F-AB41-CC3331D42A8D}"/>
              </a:ext>
            </a:extLst>
          </p:cNvPr>
          <p:cNvPicPr>
            <a:picLocks noChangeAspect="1"/>
          </p:cNvPicPr>
          <p:nvPr/>
        </p:nvPicPr>
        <p:blipFill rotWithShape="1">
          <a:blip r:embed="rId2">
            <a:extLst/>
          </a:blip>
          <a:srcRect t="10780" r="-3" b="10326"/>
          <a:stretch/>
        </p:blipFill>
        <p:spPr>
          <a:xfrm>
            <a:off x="6090613" y="640082"/>
            <a:ext cx="5461724" cy="5577837"/>
          </a:xfrm>
          <a:prstGeom prst="rect">
            <a:avLst/>
          </a:prstGeom>
          <a:effectLst/>
        </p:spPr>
      </p:pic>
      <p:sp>
        <p:nvSpPr>
          <p:cNvPr id="7" name="Footer Placeholder 6">
            <a:extLst>
              <a:ext uri="{FF2B5EF4-FFF2-40B4-BE49-F238E27FC236}">
                <a16:creationId xmlns:a16="http://schemas.microsoft.com/office/drawing/2014/main" xmlns="" id="{E40FA4A1-2A00-416B-BF57-79FD419B1A1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914400">
              <a:spcAft>
                <a:spcPts val="600"/>
              </a:spcAft>
              <a:defRPr/>
            </a:pPr>
            <a:r>
              <a:rPr lang="en-US" kern="1200">
                <a:solidFill>
                  <a:prstClr val="black">
                    <a:tint val="75000"/>
                  </a:prstClr>
                </a:solidFill>
                <a:latin typeface="Calibri" panose="020F0502020204030204"/>
                <a:ea typeface="+mn-ea"/>
                <a:cs typeface="+mn-cs"/>
              </a:rPr>
              <a:t>	Internal Use Only</a:t>
            </a:r>
          </a:p>
        </p:txBody>
      </p:sp>
      <p:sp>
        <p:nvSpPr>
          <p:cNvPr id="8" name="Slide Number Placeholder 7">
            <a:extLst>
              <a:ext uri="{FF2B5EF4-FFF2-40B4-BE49-F238E27FC236}">
                <a16:creationId xmlns:a16="http://schemas.microsoft.com/office/drawing/2014/main" xmlns="" id="{EC32EAED-C294-4A0D-A757-51606912C1F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59841BEB-983A-42E8-83E0-167D6306776C}" type="slidenum">
              <a:rPr lang="en-US">
                <a:solidFill>
                  <a:prstClr val="black">
                    <a:tint val="75000"/>
                  </a:prstClr>
                </a:solidFill>
                <a:latin typeface="Calibri" panose="020F0502020204030204"/>
              </a:rPr>
              <a:pPr defTabSz="914400">
                <a:spcAft>
                  <a:spcPts val="600"/>
                </a:spcAft>
                <a:defRPr/>
              </a:pPr>
              <a:t>19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25338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2B1AC5C-6928-4D04-AC35-8114D860C432}"/>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5400" kern="1200">
                <a:solidFill>
                  <a:schemeClr val="tx1"/>
                </a:solidFill>
                <a:latin typeface="+mj-lt"/>
                <a:ea typeface="+mj-ea"/>
                <a:cs typeface="+mj-cs"/>
              </a:rPr>
              <a:t>Primerica Legal Protection Program</a:t>
            </a:r>
          </a:p>
        </p:txBody>
      </p:sp>
      <p:sp>
        <p:nvSpPr>
          <p:cNvPr id="5" name="Text Placeholder 4">
            <a:extLst>
              <a:ext uri="{FF2B5EF4-FFF2-40B4-BE49-F238E27FC236}">
                <a16:creationId xmlns:a16="http://schemas.microsoft.com/office/drawing/2014/main" xmlns="" id="{89CB97BC-75AD-432A-B7D6-2C2200AC6DB4}"/>
              </a:ext>
            </a:extLst>
          </p:cNvPr>
          <p:cNvSpPr>
            <a:spLocks noGrp="1"/>
          </p:cNvSpPr>
          <p:nvPr>
            <p:ph type="body" idx="1"/>
          </p:nvPr>
        </p:nvSpPr>
        <p:spPr>
          <a:xfrm>
            <a:off x="1524000" y="4118088"/>
            <a:ext cx="9144000" cy="1393711"/>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p:txBody>
      </p:sp>
      <p:sp>
        <p:nvSpPr>
          <p:cNvPr id="6" name="Footer Placeholder 5">
            <a:extLst>
              <a:ext uri="{FF2B5EF4-FFF2-40B4-BE49-F238E27FC236}">
                <a16:creationId xmlns:a16="http://schemas.microsoft.com/office/drawing/2014/main" xmlns="" id="{C89705B9-C8FA-472A-83A1-4263A4EE8CF7}"/>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a:solidFill>
                  <a:srgbClr val="898989"/>
                </a:solidFill>
                <a:latin typeface="+mn-lt"/>
                <a:ea typeface="+mn-ea"/>
                <a:cs typeface="+mn-cs"/>
              </a:rPr>
              <a:t>Internal Use Only</a:t>
            </a:r>
          </a:p>
        </p:txBody>
      </p:sp>
      <p:sp>
        <p:nvSpPr>
          <p:cNvPr id="7" name="Slide Number Placeholder 6">
            <a:extLst>
              <a:ext uri="{FF2B5EF4-FFF2-40B4-BE49-F238E27FC236}">
                <a16:creationId xmlns:a16="http://schemas.microsoft.com/office/drawing/2014/main" xmlns="" id="{C0C933FB-EF7C-4195-8940-AEF14F5994DE}"/>
              </a:ext>
            </a:extLst>
          </p:cNvPr>
          <p:cNvSpPr>
            <a:spLocks noGrp="1"/>
          </p:cNvSpPr>
          <p:nvPr>
            <p:ph type="sldNum" sz="quarter" idx="12"/>
          </p:nvPr>
        </p:nvSpPr>
        <p:spPr/>
        <p:txBody>
          <a:bodyPr vert="horz" lIns="91440" tIns="45720" rIns="91440" bIns="45720" rtlCol="0" anchor="ctr">
            <a:normAutofit/>
          </a:bodyPr>
          <a:lstStyle/>
          <a:p>
            <a:pPr>
              <a:spcAft>
                <a:spcPts val="600"/>
              </a:spcAft>
            </a:pPr>
            <a:fld id="{59841BEB-983A-42E8-83E0-167D6306776C}" type="slidenum">
              <a:rPr lang="en-US">
                <a:solidFill>
                  <a:srgbClr val="898989"/>
                </a:solidFill>
              </a:rPr>
              <a:pPr>
                <a:spcAft>
                  <a:spcPts val="600"/>
                </a:spcAft>
              </a:pPr>
              <a:t>2</a:t>
            </a:fld>
            <a:endParaRPr lang="en-US">
              <a:solidFill>
                <a:srgbClr val="898989"/>
              </a:solidFill>
            </a:endParaRPr>
          </a:p>
        </p:txBody>
      </p:sp>
    </p:spTree>
    <p:extLst>
      <p:ext uri="{BB962C8B-B14F-4D97-AF65-F5344CB8AC3E}">
        <p14:creationId xmlns:p14="http://schemas.microsoft.com/office/powerpoint/2010/main" val="3942073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F1BD78-B924-4DD9-9153-08AADEA2747F}"/>
              </a:ext>
            </a:extLst>
          </p:cNvPr>
          <p:cNvSpPr>
            <a:spLocks noGrp="1"/>
          </p:cNvSpPr>
          <p:nvPr>
            <p:ph type="title"/>
          </p:nvPr>
        </p:nvSpPr>
        <p:spPr/>
        <p:txBody>
          <a:bodyPr/>
          <a:lstStyle/>
          <a:p>
            <a:r>
              <a:rPr lang="en-US" dirty="0"/>
              <a:t>Mobile App Demo</a:t>
            </a:r>
          </a:p>
        </p:txBody>
      </p:sp>
      <p:pic>
        <p:nvPicPr>
          <p:cNvPr id="6" name="Content Placeholder 5" descr="A screenshot of a cell phone&#10;&#10;Description generated with very high confidence">
            <a:extLst>
              <a:ext uri="{FF2B5EF4-FFF2-40B4-BE49-F238E27FC236}">
                <a16:creationId xmlns:a16="http://schemas.microsoft.com/office/drawing/2014/main" xmlns="" id="{CC90DC33-75D3-4042-811B-3D1636B55C0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40046" y="1602457"/>
            <a:ext cx="2446404" cy="4351338"/>
          </a:xfrm>
          <a:prstGeom prst="rect">
            <a:avLst/>
          </a:prstGeom>
          <a:ln>
            <a:noFill/>
          </a:ln>
          <a:effectLst>
            <a:outerShdw blurRad="292100" dist="139700" dir="2700000" algn="tl" rotWithShape="0">
              <a:srgbClr val="333333">
                <a:alpha val="65000"/>
              </a:srgbClr>
            </a:outerShdw>
          </a:effectLst>
        </p:spPr>
      </p:pic>
      <p:pic>
        <p:nvPicPr>
          <p:cNvPr id="9" name="Content Placeholder 8" descr="A screenshot of a cell phone&#10;&#10;Description generated with very high confidence">
            <a:extLst>
              <a:ext uri="{FF2B5EF4-FFF2-40B4-BE49-F238E27FC236}">
                <a16:creationId xmlns:a16="http://schemas.microsoft.com/office/drawing/2014/main" xmlns="" id="{31CF7296-7072-4C1C-A1C6-93E5FED25D9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024952" y="1550933"/>
            <a:ext cx="2446404" cy="4351338"/>
          </a:xfrm>
          <a:prstGeom prst="rect">
            <a:avLst/>
          </a:prstGeom>
          <a:ln>
            <a:noFill/>
          </a:ln>
          <a:effectLst>
            <a:outerShdw blurRad="292100" dist="139700" dir="2700000" algn="tl" rotWithShape="0">
              <a:srgbClr val="333333">
                <a:alpha val="65000"/>
              </a:srgbClr>
            </a:outerShdw>
          </a:effectLst>
        </p:spPr>
      </p:pic>
      <p:sp>
        <p:nvSpPr>
          <p:cNvPr id="16" name="Footer Placeholder 15">
            <a:extLst>
              <a:ext uri="{FF2B5EF4-FFF2-40B4-BE49-F238E27FC236}">
                <a16:creationId xmlns:a16="http://schemas.microsoft.com/office/drawing/2014/main" xmlns="" id="{21B26DE1-4706-424F-9AF0-C5996CC0DE0A}"/>
              </a:ext>
            </a:extLst>
          </p:cNvPr>
          <p:cNvSpPr>
            <a:spLocks noGrp="1"/>
          </p:cNvSpPr>
          <p:nvPr>
            <p:ph type="ftr" sz="quarter" idx="11"/>
          </p:nvPr>
        </p:nvSpPr>
        <p:spPr>
          <a:xfrm>
            <a:off x="4038600" y="6440404"/>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Internal Use Only</a:t>
            </a:r>
          </a:p>
        </p:txBody>
      </p:sp>
      <p:sp>
        <p:nvSpPr>
          <p:cNvPr id="17" name="Slide Number Placeholder 16">
            <a:extLst>
              <a:ext uri="{FF2B5EF4-FFF2-40B4-BE49-F238E27FC236}">
                <a16:creationId xmlns:a16="http://schemas.microsoft.com/office/drawing/2014/main" xmlns="" id="{3C766C80-9026-43D2-BFB8-1D9C5BCB75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41BEB-983A-42E8-83E0-167D630677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C619D43A-4559-4F9A-A197-8AA55CE55C1A}"/>
              </a:ext>
            </a:extLst>
          </p:cNvPr>
          <p:cNvSpPr txBox="1"/>
          <p:nvPr/>
        </p:nvSpPr>
        <p:spPr>
          <a:xfrm>
            <a:off x="2062926" y="2285818"/>
            <a:ext cx="79057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AF6F5D90-0832-408F-9AE5-AEDED6A43DED}"/>
              </a:ext>
            </a:extLst>
          </p:cNvPr>
          <p:cNvSpPr txBox="1"/>
          <p:nvPr/>
        </p:nvSpPr>
        <p:spPr>
          <a:xfrm>
            <a:off x="7768389" y="2200092"/>
            <a:ext cx="770021" cy="369332"/>
          </a:xfrm>
          <a:prstGeom prst="rect">
            <a:avLst/>
          </a:prstGeom>
          <a:solidFill>
            <a:schemeClr val="bg1">
              <a:lumMod val="6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peech Bubble: Rectangle with Corners Rounded 12">
            <a:extLst>
              <a:ext uri="{FF2B5EF4-FFF2-40B4-BE49-F238E27FC236}">
                <a16:creationId xmlns:a16="http://schemas.microsoft.com/office/drawing/2014/main" xmlns="" id="{F39AC2A7-494F-433D-BD1F-5A1AA8ED98BD}"/>
              </a:ext>
            </a:extLst>
          </p:cNvPr>
          <p:cNvSpPr/>
          <p:nvPr/>
        </p:nvSpPr>
        <p:spPr>
          <a:xfrm>
            <a:off x="4472752" y="1550933"/>
            <a:ext cx="1623248" cy="919551"/>
          </a:xfrm>
          <a:prstGeom prst="wedgeRoundRectCallout">
            <a:avLst>
              <a:gd name="adj1" fmla="val -86588"/>
              <a:gd name="adj2" fmla="val -133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PLPP Home Screen</a:t>
            </a:r>
          </a:p>
        </p:txBody>
      </p:sp>
      <p:sp>
        <p:nvSpPr>
          <p:cNvPr id="15" name="Speech Bubble: Rectangle with Corners Rounded 14">
            <a:extLst>
              <a:ext uri="{FF2B5EF4-FFF2-40B4-BE49-F238E27FC236}">
                <a16:creationId xmlns:a16="http://schemas.microsoft.com/office/drawing/2014/main" xmlns="" id="{1A6AE05A-7B8F-4406-AF8C-F373FBE77E55}"/>
              </a:ext>
            </a:extLst>
          </p:cNvPr>
          <p:cNvSpPr/>
          <p:nvPr/>
        </p:nvSpPr>
        <p:spPr>
          <a:xfrm>
            <a:off x="10400309" y="2109649"/>
            <a:ext cx="1623248" cy="919551"/>
          </a:xfrm>
          <a:prstGeom prst="wedgeRoundRectCallout">
            <a:avLst>
              <a:gd name="adj1" fmla="val -86588"/>
              <a:gd name="adj2" fmla="val -133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PLPP Call Screen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Calling your Law Firm</a:t>
            </a:r>
          </a:p>
        </p:txBody>
      </p:sp>
      <p:sp>
        <p:nvSpPr>
          <p:cNvPr id="3" name="TextBox 2">
            <a:extLst>
              <a:ext uri="{FF2B5EF4-FFF2-40B4-BE49-F238E27FC236}">
                <a16:creationId xmlns:a16="http://schemas.microsoft.com/office/drawing/2014/main" xmlns="" id="{2BA66C9E-8A33-44EA-A70B-D39DAE22C7D9}"/>
              </a:ext>
            </a:extLst>
          </p:cNvPr>
          <p:cNvSpPr txBox="1"/>
          <p:nvPr/>
        </p:nvSpPr>
        <p:spPr>
          <a:xfrm>
            <a:off x="1175084" y="6030263"/>
            <a:ext cx="95621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Mobile App Demo is intended for illustration purposes only. Actual plan may differ based on type and state of plan. Not all plans and benefits are available in all states. See plan contract for complete terms, coverage, amounts, conditions and exclusions. </a:t>
            </a:r>
          </a:p>
        </p:txBody>
      </p:sp>
    </p:spTree>
    <p:extLst>
      <p:ext uri="{BB962C8B-B14F-4D97-AF65-F5344CB8AC3E}">
        <p14:creationId xmlns:p14="http://schemas.microsoft.com/office/powerpoint/2010/main" val="1051765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2A734F-872E-4EF4-B223-E9157D882B86}"/>
              </a:ext>
            </a:extLst>
          </p:cNvPr>
          <p:cNvSpPr>
            <a:spLocks noGrp="1"/>
          </p:cNvSpPr>
          <p:nvPr>
            <p:ph type="title"/>
          </p:nvPr>
        </p:nvSpPr>
        <p:spPr/>
        <p:txBody>
          <a:bodyPr/>
          <a:lstStyle/>
          <a:p>
            <a:r>
              <a:rPr lang="en-US" dirty="0"/>
              <a:t>Mobile App Demo</a:t>
            </a:r>
          </a:p>
        </p:txBody>
      </p:sp>
      <p:pic>
        <p:nvPicPr>
          <p:cNvPr id="6" name="Content Placeholder 5">
            <a:extLst>
              <a:ext uri="{FF2B5EF4-FFF2-40B4-BE49-F238E27FC236}">
                <a16:creationId xmlns:a16="http://schemas.microsoft.com/office/drawing/2014/main" xmlns="" id="{34907B2F-A10D-4ADF-8D0D-FFD54E357DD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05798" y="1593016"/>
            <a:ext cx="2446404" cy="4351338"/>
          </a:xfrm>
          <a:prstGeom prst="rect">
            <a:avLst/>
          </a:prstGeom>
          <a:ln>
            <a:noFill/>
          </a:ln>
          <a:effectLst>
            <a:outerShdw blurRad="292100" dist="139700" dir="2700000" algn="tl" rotWithShape="0">
              <a:srgbClr val="333333">
                <a:alpha val="65000"/>
              </a:srgbClr>
            </a:outerShdw>
          </a:effectLst>
        </p:spPr>
      </p:pic>
      <p:pic>
        <p:nvPicPr>
          <p:cNvPr id="8" name="Content Placeholder 7">
            <a:extLst>
              <a:ext uri="{FF2B5EF4-FFF2-40B4-BE49-F238E27FC236}">
                <a16:creationId xmlns:a16="http://schemas.microsoft.com/office/drawing/2014/main" xmlns="" id="{D1B6D39F-E1C7-4BC5-B10B-7ABD999F46F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35796" y="1597216"/>
            <a:ext cx="2446404" cy="4351338"/>
          </a:xfrm>
          <a:prstGeom prst="rect">
            <a:avLst/>
          </a:prstGeom>
          <a:ln>
            <a:noFill/>
          </a:ln>
          <a:effectLst>
            <a:outerShdw blurRad="292100" dist="139700" dir="2700000" algn="tl" rotWithShape="0">
              <a:srgbClr val="333333">
                <a:alpha val="65000"/>
              </a:srgbClr>
            </a:outerShdw>
          </a:effectLst>
        </p:spPr>
      </p:pic>
      <p:sp>
        <p:nvSpPr>
          <p:cNvPr id="14" name="Footer Placeholder 13">
            <a:extLst>
              <a:ext uri="{FF2B5EF4-FFF2-40B4-BE49-F238E27FC236}">
                <a16:creationId xmlns:a16="http://schemas.microsoft.com/office/drawing/2014/main" xmlns="" id="{04CF78D5-6A81-4D81-AE9C-2D76AFD37D3B}"/>
              </a:ext>
            </a:extLst>
          </p:cNvPr>
          <p:cNvSpPr>
            <a:spLocks noGrp="1"/>
          </p:cNvSpPr>
          <p:nvPr>
            <p:ph type="ftr" sz="quarter" idx="11"/>
          </p:nvPr>
        </p:nvSpPr>
        <p:spPr>
          <a:xfrm>
            <a:off x="4038600" y="6487583"/>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Internal Use Only</a:t>
            </a:r>
          </a:p>
        </p:txBody>
      </p:sp>
      <p:sp>
        <p:nvSpPr>
          <p:cNvPr id="15" name="Slide Number Placeholder 14">
            <a:extLst>
              <a:ext uri="{FF2B5EF4-FFF2-40B4-BE49-F238E27FC236}">
                <a16:creationId xmlns:a16="http://schemas.microsoft.com/office/drawing/2014/main" xmlns="" id="{80C2F4AE-8A96-4C07-AABB-783D9F94363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41BEB-983A-42E8-83E0-167D630677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Speech Bubble: Rectangle with Corners Rounded 9">
            <a:extLst>
              <a:ext uri="{FF2B5EF4-FFF2-40B4-BE49-F238E27FC236}">
                <a16:creationId xmlns:a16="http://schemas.microsoft.com/office/drawing/2014/main" xmlns="" id="{D7FF8294-B2EF-4431-B1F0-6816FDCC18EE}"/>
              </a:ext>
            </a:extLst>
          </p:cNvPr>
          <p:cNvSpPr/>
          <p:nvPr/>
        </p:nvSpPr>
        <p:spPr>
          <a:xfrm>
            <a:off x="251418" y="2687738"/>
            <a:ext cx="1532004" cy="741262"/>
          </a:xfrm>
          <a:prstGeom prst="wedgeRoundRectCallout">
            <a:avLst>
              <a:gd name="adj1" fmla="val 83514"/>
              <a:gd name="adj2" fmla="val 123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Submit Speeding Ticket</a:t>
            </a:r>
          </a:p>
        </p:txBody>
      </p:sp>
      <p:sp>
        <p:nvSpPr>
          <p:cNvPr id="12" name="Speech Bubble: Rectangle with Corners Rounded 11">
            <a:extLst>
              <a:ext uri="{FF2B5EF4-FFF2-40B4-BE49-F238E27FC236}">
                <a16:creationId xmlns:a16="http://schemas.microsoft.com/office/drawing/2014/main" xmlns="" id="{4D03E239-3389-4F36-96C9-80EBCDDCCEE5}"/>
              </a:ext>
            </a:extLst>
          </p:cNvPr>
          <p:cNvSpPr/>
          <p:nvPr/>
        </p:nvSpPr>
        <p:spPr>
          <a:xfrm>
            <a:off x="5133474" y="2047235"/>
            <a:ext cx="1491915" cy="641091"/>
          </a:xfrm>
          <a:prstGeom prst="wedgeRoundRectCallout">
            <a:avLst>
              <a:gd name="adj1" fmla="val 102512"/>
              <a:gd name="adj2" fmla="val 314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Enter Court Date</a:t>
            </a:r>
          </a:p>
        </p:txBody>
      </p:sp>
      <p:sp>
        <p:nvSpPr>
          <p:cNvPr id="13" name="Speech Bubble: Rectangle with Corners Rounded 12">
            <a:extLst>
              <a:ext uri="{FF2B5EF4-FFF2-40B4-BE49-F238E27FC236}">
                <a16:creationId xmlns:a16="http://schemas.microsoft.com/office/drawing/2014/main" xmlns="" id="{554332C8-7361-4232-8445-6CD171D0AD5A}"/>
              </a:ext>
            </a:extLst>
          </p:cNvPr>
          <p:cNvSpPr/>
          <p:nvPr/>
        </p:nvSpPr>
        <p:spPr>
          <a:xfrm>
            <a:off x="5521008" y="3732527"/>
            <a:ext cx="1311431" cy="874296"/>
          </a:xfrm>
          <a:prstGeom prst="wedgeRoundRectCallout">
            <a:avLst>
              <a:gd name="adj1" fmla="val 101942"/>
              <a:gd name="adj2" fmla="val 19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Tap + Add Photo (Use existing photo or take a photo)</a:t>
            </a:r>
          </a:p>
        </p:txBody>
      </p:sp>
      <p:sp>
        <p:nvSpPr>
          <p:cNvPr id="11" name="TextBox 10">
            <a:extLst>
              <a:ext uri="{FF2B5EF4-FFF2-40B4-BE49-F238E27FC236}">
                <a16:creationId xmlns:a16="http://schemas.microsoft.com/office/drawing/2014/main" xmlns="" id="{8061EC26-F9A8-4560-ADB6-6B2FD7B8B922}"/>
              </a:ext>
            </a:extLst>
          </p:cNvPr>
          <p:cNvSpPr txBox="1"/>
          <p:nvPr/>
        </p:nvSpPr>
        <p:spPr>
          <a:xfrm>
            <a:off x="1175084" y="6030263"/>
            <a:ext cx="95621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Mobile App Demo is intended for illustration purposes only. Actual plan may differ based on type and state of plan. Not all plans and benefits are available in all states. See plan contract for complete terms, coverage, amounts, conditions and exclusions. </a:t>
            </a:r>
          </a:p>
        </p:txBody>
      </p:sp>
      <p:sp>
        <p:nvSpPr>
          <p:cNvPr id="16" name="TextBox 15">
            <a:extLst>
              <a:ext uri="{FF2B5EF4-FFF2-40B4-BE49-F238E27FC236}">
                <a16:creationId xmlns:a16="http://schemas.microsoft.com/office/drawing/2014/main" xmlns="" id="{FC522FEB-8A1C-48AF-9567-1AD2E43AD094}"/>
              </a:ext>
            </a:extLst>
          </p:cNvPr>
          <p:cNvSpPr txBox="1"/>
          <p:nvPr/>
        </p:nvSpPr>
        <p:spPr>
          <a:xfrm>
            <a:off x="2901102" y="2318994"/>
            <a:ext cx="79057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087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BC322-9842-42E2-B957-0F98EE1554EB}"/>
              </a:ext>
            </a:extLst>
          </p:cNvPr>
          <p:cNvSpPr>
            <a:spLocks noGrp="1"/>
          </p:cNvSpPr>
          <p:nvPr>
            <p:ph type="title"/>
          </p:nvPr>
        </p:nvSpPr>
        <p:spPr/>
        <p:txBody>
          <a:bodyPr/>
          <a:lstStyle/>
          <a:p>
            <a:r>
              <a:rPr lang="en-US" dirty="0"/>
              <a:t>Mobile App Demo</a:t>
            </a:r>
          </a:p>
        </p:txBody>
      </p:sp>
      <p:pic>
        <p:nvPicPr>
          <p:cNvPr id="8" name="Content Placeholder 7">
            <a:extLst>
              <a:ext uri="{FF2B5EF4-FFF2-40B4-BE49-F238E27FC236}">
                <a16:creationId xmlns:a16="http://schemas.microsoft.com/office/drawing/2014/main" xmlns="" id="{AA51236C-063C-4AD5-8404-A53B6C4CE28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134861" y="1465777"/>
            <a:ext cx="2446404" cy="4351338"/>
          </a:xfrm>
        </p:spPr>
      </p:pic>
      <p:sp>
        <p:nvSpPr>
          <p:cNvPr id="10" name="Footer Placeholder 9">
            <a:extLst>
              <a:ext uri="{FF2B5EF4-FFF2-40B4-BE49-F238E27FC236}">
                <a16:creationId xmlns:a16="http://schemas.microsoft.com/office/drawing/2014/main" xmlns="" id="{33EC6117-83DE-49B0-8B3D-6C597C1457E2}"/>
              </a:ext>
            </a:extLst>
          </p:cNvPr>
          <p:cNvSpPr>
            <a:spLocks noGrp="1"/>
          </p:cNvSpPr>
          <p:nvPr>
            <p:ph type="ftr" sz="quarter" idx="11"/>
          </p:nvPr>
        </p:nvSpPr>
        <p:spPr>
          <a:xfrm>
            <a:off x="4038600" y="645187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Internal Use Only</a:t>
            </a:r>
          </a:p>
        </p:txBody>
      </p:sp>
      <p:sp>
        <p:nvSpPr>
          <p:cNvPr id="11" name="Slide Number Placeholder 10">
            <a:extLst>
              <a:ext uri="{FF2B5EF4-FFF2-40B4-BE49-F238E27FC236}">
                <a16:creationId xmlns:a16="http://schemas.microsoft.com/office/drawing/2014/main" xmlns="" id="{F4FF6A0D-2703-485A-AA14-2C5AC346DF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841BEB-983A-42E8-83E0-167D6306776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peech Bubble: Rectangle with Corners Rounded 8">
            <a:extLst>
              <a:ext uri="{FF2B5EF4-FFF2-40B4-BE49-F238E27FC236}">
                <a16:creationId xmlns:a16="http://schemas.microsoft.com/office/drawing/2014/main" xmlns="" id="{1AC74196-1F0B-4693-AE80-0EB394F21A1A}"/>
              </a:ext>
            </a:extLst>
          </p:cNvPr>
          <p:cNvSpPr/>
          <p:nvPr/>
        </p:nvSpPr>
        <p:spPr>
          <a:xfrm>
            <a:off x="1315453" y="2901365"/>
            <a:ext cx="1598695" cy="740081"/>
          </a:xfrm>
          <a:prstGeom prst="wedgeRoundRectCallout">
            <a:avLst>
              <a:gd name="adj1" fmla="val 101974"/>
              <a:gd name="adj2" fmla="val 4155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Will questionnaire screen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xmlns="" id="{FA1EF52A-3CDE-4A4A-85BC-FA521D8BABFA}"/>
              </a:ext>
            </a:extLst>
          </p:cNvPr>
          <p:cNvSpPr txBox="1"/>
          <p:nvPr/>
        </p:nvSpPr>
        <p:spPr>
          <a:xfrm>
            <a:off x="1175084" y="6030263"/>
            <a:ext cx="95621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Mobile App Demo is intended for illustration purposes only. Actual plan  may differ based on type and state of plan. Not all plans and benefits are available in all states. See plan contract for complete terms, coverage, amounts, conditions and exclusions. </a:t>
            </a:r>
          </a:p>
        </p:txBody>
      </p:sp>
      <p:sp>
        <p:nvSpPr>
          <p:cNvPr id="12" name="TextBox 11">
            <a:extLst>
              <a:ext uri="{FF2B5EF4-FFF2-40B4-BE49-F238E27FC236}">
                <a16:creationId xmlns:a16="http://schemas.microsoft.com/office/drawing/2014/main" xmlns="" id="{DEBFABFF-6DB5-4DB3-9AA8-AB11F864E1BA}"/>
              </a:ext>
            </a:extLst>
          </p:cNvPr>
          <p:cNvSpPr txBox="1"/>
          <p:nvPr/>
        </p:nvSpPr>
        <p:spPr>
          <a:xfrm>
            <a:off x="4867276" y="2111360"/>
            <a:ext cx="73342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78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3F488-664C-4AD1-98D5-9B6E250ADA8B}"/>
              </a:ext>
            </a:extLst>
          </p:cNvPr>
          <p:cNvSpPr>
            <a:spLocks noGrp="1"/>
          </p:cNvSpPr>
          <p:nvPr>
            <p:ph type="title"/>
          </p:nvPr>
        </p:nvSpPr>
        <p:spPr>
          <a:xfrm>
            <a:off x="838200" y="365126"/>
            <a:ext cx="10515600" cy="662722"/>
          </a:xfrm>
        </p:spPr>
        <p:txBody>
          <a:bodyPr>
            <a:normAutofit fontScale="90000"/>
          </a:bodyPr>
          <a:lstStyle/>
          <a:p>
            <a:r>
              <a:rPr lang="en-US" dirty="0"/>
              <a:t>New Client Brochure</a:t>
            </a:r>
          </a:p>
        </p:txBody>
      </p:sp>
      <p:graphicFrame>
        <p:nvGraphicFramePr>
          <p:cNvPr id="8" name="Content Placeholder 5">
            <a:extLst>
              <a:ext uri="{FF2B5EF4-FFF2-40B4-BE49-F238E27FC236}">
                <a16:creationId xmlns:a16="http://schemas.microsoft.com/office/drawing/2014/main" xmlns="" id="{1D64BC0B-C1B3-4940-B5D5-2C28F9729FFE}"/>
              </a:ext>
            </a:extLst>
          </p:cNvPr>
          <p:cNvGraphicFramePr>
            <a:graphicFrameLocks noGrp="1" noChangeAspect="1"/>
          </p:cNvGraphicFramePr>
          <p:nvPr>
            <p:ph sz="half" idx="1"/>
            <p:extLst>
              <p:ext uri="{D42A27DB-BD31-4B8C-83A1-F6EECF244321}">
                <p14:modId xmlns:p14="http://schemas.microsoft.com/office/powerpoint/2010/main" val="2566350504"/>
              </p:ext>
            </p:extLst>
          </p:nvPr>
        </p:nvGraphicFramePr>
        <p:xfrm>
          <a:off x="995400" y="1130342"/>
          <a:ext cx="4114800" cy="5325151"/>
        </p:xfrm>
        <a:graphic>
          <a:graphicData uri="http://schemas.openxmlformats.org/presentationml/2006/ole">
            <mc:AlternateContent xmlns:mc="http://schemas.openxmlformats.org/markup-compatibility/2006">
              <mc:Choice xmlns:v="urn:schemas-microsoft-com:vml" Requires="v">
                <p:oleObj spid="_x0000_s7197" name="Acrobat Document" r:id="rId3" imgW="5829199" imgH="7543800" progId="AcroExch.Document.DC">
                  <p:embed/>
                </p:oleObj>
              </mc:Choice>
              <mc:Fallback>
                <p:oleObj name="Acrobat Document" r:id="rId3" imgW="5829199" imgH="7543800" progId="AcroExch.Document.DC">
                  <p:embed/>
                  <p:pic>
                    <p:nvPicPr>
                      <p:cNvPr id="6" name="Content Placeholder 5">
                        <a:extLst>
                          <a:ext uri="{FF2B5EF4-FFF2-40B4-BE49-F238E27FC236}">
                            <a16:creationId xmlns:a16="http://schemas.microsoft.com/office/drawing/2014/main" xmlns="" id="{BAB1CEB0-67D4-44A5-9738-0C30DA2A073E}"/>
                          </a:ext>
                        </a:extLst>
                      </p:cNvPr>
                      <p:cNvPicPr/>
                      <p:nvPr/>
                    </p:nvPicPr>
                    <p:blipFill>
                      <a:blip r:embed="rId4"/>
                      <a:stretch>
                        <a:fillRect/>
                      </a:stretch>
                    </p:blipFill>
                    <p:spPr>
                      <a:xfrm>
                        <a:off x="995400" y="1130342"/>
                        <a:ext cx="4114800" cy="5325151"/>
                      </a:xfrm>
                      <a:prstGeom prst="rect">
                        <a:avLst/>
                      </a:prstGeom>
                    </p:spPr>
                  </p:pic>
                </p:oleObj>
              </mc:Fallback>
            </mc:AlternateContent>
          </a:graphicData>
        </a:graphic>
      </p:graphicFrame>
      <p:pic>
        <p:nvPicPr>
          <p:cNvPr id="7" name="Content Placeholder 5">
            <a:extLst>
              <a:ext uri="{FF2B5EF4-FFF2-40B4-BE49-F238E27FC236}">
                <a16:creationId xmlns:a16="http://schemas.microsoft.com/office/drawing/2014/main" xmlns="" id="{D84DE3CC-EACE-402E-A0B7-BFEDA2CE73BF}"/>
              </a:ext>
            </a:extLst>
          </p:cNvPr>
          <p:cNvPicPr>
            <a:picLocks noGrp="1" noChangeAspect="1"/>
          </p:cNvPicPr>
          <p:nvPr>
            <p:ph sz="half" idx="2"/>
          </p:nvPr>
        </p:nvPicPr>
        <p:blipFill rotWithShape="1">
          <a:blip r:embed="rId5"/>
          <a:stretch/>
        </p:blipFill>
        <p:spPr>
          <a:xfrm>
            <a:off x="6788394" y="1027848"/>
            <a:ext cx="4114800" cy="5325035"/>
          </a:xfrm>
          <a:prstGeom prst="rect">
            <a:avLst/>
          </a:prstGeom>
        </p:spPr>
      </p:pic>
      <p:sp>
        <p:nvSpPr>
          <p:cNvPr id="5" name="Footer Placeholder 4">
            <a:extLst>
              <a:ext uri="{FF2B5EF4-FFF2-40B4-BE49-F238E27FC236}">
                <a16:creationId xmlns:a16="http://schemas.microsoft.com/office/drawing/2014/main" xmlns="" id="{38A0B956-C981-4FD7-A327-5CE7DBD2B803}"/>
              </a:ext>
            </a:extLst>
          </p:cNvPr>
          <p:cNvSpPr>
            <a:spLocks noGrp="1"/>
          </p:cNvSpPr>
          <p:nvPr>
            <p:ph type="ftr" sz="quarter" idx="11"/>
          </p:nvPr>
        </p:nvSpPr>
        <p:spPr/>
        <p:txBody>
          <a:bodyPr/>
          <a:lstStyle/>
          <a:p>
            <a:r>
              <a:rPr lang="en-US"/>
              <a:t>Internal Use Only</a:t>
            </a:r>
          </a:p>
        </p:txBody>
      </p:sp>
      <p:sp>
        <p:nvSpPr>
          <p:cNvPr id="6" name="Slide Number Placeholder 5">
            <a:extLst>
              <a:ext uri="{FF2B5EF4-FFF2-40B4-BE49-F238E27FC236}">
                <a16:creationId xmlns:a16="http://schemas.microsoft.com/office/drawing/2014/main" xmlns="" id="{0CDCEDE7-8CD7-45AE-8281-67B7DF2FDCE2}"/>
              </a:ext>
            </a:extLst>
          </p:cNvPr>
          <p:cNvSpPr>
            <a:spLocks noGrp="1"/>
          </p:cNvSpPr>
          <p:nvPr>
            <p:ph type="sldNum" sz="quarter" idx="12"/>
          </p:nvPr>
        </p:nvSpPr>
        <p:spPr/>
        <p:txBody>
          <a:bodyPr/>
          <a:lstStyle/>
          <a:p>
            <a:fld id="{59841BEB-983A-42E8-83E0-167D6306776C}" type="slidenum">
              <a:rPr lang="en-US" smtClean="0"/>
              <a:t>23</a:t>
            </a:fld>
            <a:endParaRPr lang="en-US"/>
          </a:p>
        </p:txBody>
      </p:sp>
    </p:spTree>
    <p:extLst>
      <p:ext uri="{BB962C8B-B14F-4D97-AF65-F5344CB8AC3E}">
        <p14:creationId xmlns:p14="http://schemas.microsoft.com/office/powerpoint/2010/main" val="366733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D6CDB20-394C-4D51-9C5B-8751E21338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ounded Rectangle 3">
            <a:extLst>
              <a:ext uri="{FF2B5EF4-FFF2-40B4-BE49-F238E27FC236}">
                <a16:creationId xmlns:a16="http://schemas.microsoft.com/office/drawing/2014/main" xmlns="" id="{46DFD1E0-DCA7-47E6-B78B-6ECDDF873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8AAB0B1E-BB97-40E0-8DCD-D1197A0E1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9670276-E202-4F26-84DC-787B47FF488C}"/>
              </a:ext>
            </a:extLst>
          </p:cNvPr>
          <p:cNvSpPr>
            <a:spLocks noGrp="1"/>
          </p:cNvSpPr>
          <p:nvPr>
            <p:ph idx="1"/>
          </p:nvPr>
        </p:nvSpPr>
        <p:spPr>
          <a:xfrm>
            <a:off x="1288064" y="3302000"/>
            <a:ext cx="9637776" cy="2266650"/>
          </a:xfrm>
        </p:spPr>
        <p:txBody>
          <a:bodyPr>
            <a:normAutofit lnSpcReduction="10000"/>
          </a:bodyPr>
          <a:lstStyle/>
          <a:p>
            <a:pPr marL="0" indent="0">
              <a:buNone/>
            </a:pPr>
            <a:r>
              <a:rPr lang="en-US" sz="1100" dirty="0"/>
              <a:t>Primerica Legal Protection Program is a legal services program offered through contractual agreement between Primerica Client Services, Inc. and Pre-Paid Legal Services, Inc. d/b/a LegalShield. Neither Primerica Client Services, Inc., nor its officers, employees or sales representatives directly or indirectly provide legal services, representation or advice. Services are provided through LegalShield or its applicable subsidiary, which provide access to legal services offered by a network of provider law firms through membership-based participation. Neither LegalShield nor its officers, employees or sales associates directly or indirectly provide legal services, representation or advice. </a:t>
            </a:r>
          </a:p>
          <a:p>
            <a:pPr marL="0" indent="0">
              <a:buNone/>
            </a:pPr>
            <a:endParaRPr lang="en-US" sz="1100" dirty="0"/>
          </a:p>
          <a:p>
            <a:pPr marL="0" indent="0">
              <a:buNone/>
            </a:pPr>
            <a:r>
              <a:rPr lang="en-US" sz="1100" dirty="0"/>
              <a:t>The information contained in this material is for illustrative purposes only and is not a contract. Services and benefit availability may vary by state. See POL for a complete list of eligible states where plans are available, as well as specific licensing requirements in your state. </a:t>
            </a:r>
          </a:p>
          <a:p>
            <a:pPr marL="0" indent="0">
              <a:buNone/>
            </a:pPr>
            <a:endParaRPr lang="en-US" sz="1100" dirty="0"/>
          </a:p>
          <a:p>
            <a:pPr marL="0" indent="0">
              <a:buNone/>
            </a:pPr>
            <a:endParaRPr lang="en-US" sz="1100" dirty="0"/>
          </a:p>
          <a:p>
            <a:pPr marL="0" indent="0">
              <a:buNone/>
            </a:pPr>
            <a:r>
              <a:rPr lang="en-US" sz="1100" dirty="0"/>
              <a:t>For training and education purposes only. </a:t>
            </a:r>
          </a:p>
        </p:txBody>
      </p:sp>
      <p:sp>
        <p:nvSpPr>
          <p:cNvPr id="4" name="Footer Placeholder 3">
            <a:extLst>
              <a:ext uri="{FF2B5EF4-FFF2-40B4-BE49-F238E27FC236}">
                <a16:creationId xmlns:a16="http://schemas.microsoft.com/office/drawing/2014/main" xmlns="" id="{A49872F1-1527-4B22-B3E1-EF9BED48EA8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Internal Use Only</a:t>
            </a:r>
          </a:p>
        </p:txBody>
      </p:sp>
      <p:sp>
        <p:nvSpPr>
          <p:cNvPr id="5" name="Slide Number Placeholder 4">
            <a:extLst>
              <a:ext uri="{FF2B5EF4-FFF2-40B4-BE49-F238E27FC236}">
                <a16:creationId xmlns:a16="http://schemas.microsoft.com/office/drawing/2014/main" xmlns="" id="{7DF616DF-EB4D-4494-A0AB-61D9B4E44B22}"/>
              </a:ext>
            </a:extLst>
          </p:cNvPr>
          <p:cNvSpPr>
            <a:spLocks noGrp="1"/>
          </p:cNvSpPr>
          <p:nvPr>
            <p:ph type="sldNum" sz="quarter" idx="12"/>
          </p:nvPr>
        </p:nvSpPr>
        <p:spPr>
          <a:xfrm>
            <a:off x="8610600" y="6356350"/>
            <a:ext cx="2743200" cy="365125"/>
          </a:xfrm>
        </p:spPr>
        <p:txBody>
          <a:bodyPr>
            <a:normAutofit/>
          </a:bodyPr>
          <a:lstStyle/>
          <a:p>
            <a:pPr>
              <a:spcAft>
                <a:spcPts val="600"/>
              </a:spcAft>
            </a:pPr>
            <a:fld id="{59841BEB-983A-42E8-83E0-167D6306776C}" type="slidenum">
              <a:rPr lang="en-US" smtClean="0"/>
              <a:pPr>
                <a:spcAft>
                  <a:spcPts val="600"/>
                </a:spcAft>
              </a:pPr>
              <a:t>24</a:t>
            </a:fld>
            <a:endParaRPr lang="en-US"/>
          </a:p>
        </p:txBody>
      </p:sp>
    </p:spTree>
    <p:extLst>
      <p:ext uri="{BB962C8B-B14F-4D97-AF65-F5344CB8AC3E}">
        <p14:creationId xmlns:p14="http://schemas.microsoft.com/office/powerpoint/2010/main" val="258963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xmlns="" id="{16BC0F5B-80C5-4BAB-AF65-8352851D8FCA}"/>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a:solidFill>
                  <a:srgbClr val="FFFFFF"/>
                </a:solidFill>
                <a:latin typeface="+mj-lt"/>
                <a:ea typeface="+mj-ea"/>
                <a:cs typeface="+mj-cs"/>
              </a:rPr>
              <a:t>Available PLPP Plans</a:t>
            </a:r>
          </a:p>
        </p:txBody>
      </p:sp>
      <p:sp>
        <p:nvSpPr>
          <p:cNvPr id="8" name="Content Placeholder 7">
            <a:extLst>
              <a:ext uri="{FF2B5EF4-FFF2-40B4-BE49-F238E27FC236}">
                <a16:creationId xmlns:a16="http://schemas.microsoft.com/office/drawing/2014/main" xmlns="" id="{4725BF76-0260-4816-BABE-10C7459DA09D}"/>
              </a:ext>
            </a:extLst>
          </p:cNvPr>
          <p:cNvSpPr>
            <a:spLocks noGrp="1"/>
          </p:cNvSpPr>
          <p:nvPr>
            <p:ph idx="1"/>
          </p:nvPr>
        </p:nvSpPr>
        <p:spPr>
          <a:xfrm>
            <a:off x="1524000" y="1525638"/>
            <a:ext cx="9144000" cy="420001"/>
          </a:xfrm>
        </p:spPr>
        <p:txBody>
          <a:bodyPr vert="horz" lIns="91440" tIns="45720" rIns="91440" bIns="45720" rtlCol="0">
            <a:normAutofit/>
          </a:bodyPr>
          <a:lstStyle/>
          <a:p>
            <a:pPr marL="0" indent="0" algn="ctr">
              <a:buNone/>
            </a:pPr>
            <a:r>
              <a:rPr lang="en-US" sz="2000" kern="1200">
                <a:solidFill>
                  <a:srgbClr val="E7E6E6"/>
                </a:solidFill>
                <a:latin typeface="+mn-lt"/>
                <a:ea typeface="+mn-ea"/>
                <a:cs typeface="+mn-cs"/>
              </a:rPr>
              <a:t>Primerica offers three plans through the Primerica Legal Protection Program:</a:t>
            </a:r>
          </a:p>
        </p:txBody>
      </p:sp>
      <p:cxnSp>
        <p:nvCxnSpPr>
          <p:cNvPr id="21" name="Straight Connector 17">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xmlns="" id="{B841357E-FF82-4EE2-B516-11FB8B284B99}"/>
              </a:ext>
            </a:extLst>
          </p:cNvPr>
          <p:cNvSpPr>
            <a:spLocks noGrp="1"/>
          </p:cNvSpPr>
          <p:nvPr>
            <p:ph type="ftr" sz="quarter" idx="11"/>
          </p:nvPr>
        </p:nvSpPr>
        <p:spPr>
          <a:xfrm>
            <a:off x="4038600" y="6522430"/>
            <a:ext cx="4114800" cy="347472"/>
          </a:xfrm>
        </p:spPr>
        <p:txBody>
          <a:bodyPr vert="horz" lIns="91440" tIns="45720" rIns="91440" bIns="45720" rtlCol="0" anchor="ctr">
            <a:normAutofit/>
          </a:bodyPr>
          <a:lstStyle/>
          <a:p>
            <a:pPr defTabSz="914400">
              <a:spcAft>
                <a:spcPts val="600"/>
              </a:spcAft>
            </a:pPr>
            <a:r>
              <a:rPr lang="en-US" kern="1200">
                <a:solidFill>
                  <a:srgbClr val="898989"/>
                </a:solidFill>
                <a:latin typeface="+mn-lt"/>
                <a:ea typeface="+mn-ea"/>
                <a:cs typeface="+mn-cs"/>
              </a:rPr>
              <a:t>Internal Use Only</a:t>
            </a:r>
          </a:p>
        </p:txBody>
      </p:sp>
      <p:sp>
        <p:nvSpPr>
          <p:cNvPr id="10" name="Slide Number Placeholder 9">
            <a:extLst>
              <a:ext uri="{FF2B5EF4-FFF2-40B4-BE49-F238E27FC236}">
                <a16:creationId xmlns:a16="http://schemas.microsoft.com/office/drawing/2014/main" xmlns="" id="{F28C03E7-6BEB-4E23-923D-69940A3E8C56}"/>
              </a:ext>
            </a:extLst>
          </p:cNvPr>
          <p:cNvSpPr>
            <a:spLocks noGrp="1"/>
          </p:cNvSpPr>
          <p:nvPr>
            <p:ph type="sldNum" sz="quarter" idx="12"/>
          </p:nvPr>
        </p:nvSpPr>
        <p:spPr>
          <a:xfrm>
            <a:off x="8610600" y="6522430"/>
            <a:ext cx="2743200" cy="347472"/>
          </a:xfrm>
        </p:spPr>
        <p:txBody>
          <a:bodyPr vert="horz" lIns="91440" tIns="45720" rIns="91440" bIns="45720" rtlCol="0" anchor="ctr">
            <a:normAutofit/>
          </a:bodyPr>
          <a:lstStyle/>
          <a:p>
            <a:pPr defTabSz="914400">
              <a:spcAft>
                <a:spcPts val="600"/>
              </a:spcAft>
            </a:pPr>
            <a:fld id="{59841BEB-983A-42E8-83E0-167D6306776C}" type="slidenum">
              <a:rPr lang="en-US" smtClean="0">
                <a:solidFill>
                  <a:srgbClr val="898989"/>
                </a:solidFill>
              </a:rPr>
              <a:pPr defTabSz="914400">
                <a:spcAft>
                  <a:spcPts val="600"/>
                </a:spcAft>
              </a:pPr>
              <a:t>3</a:t>
            </a:fld>
            <a:endParaRPr lang="en-US">
              <a:solidFill>
                <a:srgbClr val="898989"/>
              </a:solidFill>
            </a:endParaRPr>
          </a:p>
        </p:txBody>
      </p:sp>
      <p:graphicFrame>
        <p:nvGraphicFramePr>
          <p:cNvPr id="11" name="Table 10">
            <a:extLst>
              <a:ext uri="{FF2B5EF4-FFF2-40B4-BE49-F238E27FC236}">
                <a16:creationId xmlns:a16="http://schemas.microsoft.com/office/drawing/2014/main" xmlns="" id="{3F166047-9E1F-43E0-AD9B-B3932D059C8C}"/>
              </a:ext>
            </a:extLst>
          </p:cNvPr>
          <p:cNvGraphicFramePr>
            <a:graphicFrameLocks noGrp="1"/>
          </p:cNvGraphicFramePr>
          <p:nvPr>
            <p:extLst>
              <p:ext uri="{D42A27DB-BD31-4B8C-83A1-F6EECF244321}">
                <p14:modId xmlns:p14="http://schemas.microsoft.com/office/powerpoint/2010/main" val="1986805885"/>
              </p:ext>
            </p:extLst>
          </p:nvPr>
        </p:nvGraphicFramePr>
        <p:xfrm>
          <a:off x="835146" y="2509911"/>
          <a:ext cx="10466611" cy="3997638"/>
        </p:xfrm>
        <a:graphic>
          <a:graphicData uri="http://schemas.openxmlformats.org/drawingml/2006/table">
            <a:tbl>
              <a:tblPr firstRow="1" bandRow="1">
                <a:tableStyleId>{5C22544A-7EE6-4342-B048-85BDC9FD1C3A}</a:tableStyleId>
              </a:tblPr>
              <a:tblGrid>
                <a:gridCol w="1682240">
                  <a:extLst>
                    <a:ext uri="{9D8B030D-6E8A-4147-A177-3AD203B41FA5}">
                      <a16:colId xmlns:a16="http://schemas.microsoft.com/office/drawing/2014/main" xmlns="" val="2869078378"/>
                    </a:ext>
                  </a:extLst>
                </a:gridCol>
                <a:gridCol w="3045318">
                  <a:extLst>
                    <a:ext uri="{9D8B030D-6E8A-4147-A177-3AD203B41FA5}">
                      <a16:colId xmlns:a16="http://schemas.microsoft.com/office/drawing/2014/main" xmlns="" val="2587908605"/>
                    </a:ext>
                  </a:extLst>
                </a:gridCol>
                <a:gridCol w="3081083">
                  <a:extLst>
                    <a:ext uri="{9D8B030D-6E8A-4147-A177-3AD203B41FA5}">
                      <a16:colId xmlns:a16="http://schemas.microsoft.com/office/drawing/2014/main" xmlns="" val="2467698649"/>
                    </a:ext>
                  </a:extLst>
                </a:gridCol>
                <a:gridCol w="2657970">
                  <a:extLst>
                    <a:ext uri="{9D8B030D-6E8A-4147-A177-3AD203B41FA5}">
                      <a16:colId xmlns:a16="http://schemas.microsoft.com/office/drawing/2014/main" xmlns="" val="1182321591"/>
                    </a:ext>
                  </a:extLst>
                </a:gridCol>
              </a:tblGrid>
              <a:tr h="394243">
                <a:tc>
                  <a:txBody>
                    <a:bodyPr/>
                    <a:lstStyle/>
                    <a:p>
                      <a:r>
                        <a:rPr lang="en-US" sz="1800"/>
                        <a:t>Plan</a:t>
                      </a:r>
                    </a:p>
                  </a:txBody>
                  <a:tcPr marL="88851" marR="88851" marT="44426" marB="44426"/>
                </a:tc>
                <a:tc>
                  <a:txBody>
                    <a:bodyPr/>
                    <a:lstStyle/>
                    <a:p>
                      <a:r>
                        <a:rPr lang="en-US" sz="1800"/>
                        <a:t>Family Plan</a:t>
                      </a:r>
                    </a:p>
                  </a:txBody>
                  <a:tcPr marL="88851" marR="88851" marT="44426" marB="44426"/>
                </a:tc>
                <a:tc>
                  <a:txBody>
                    <a:bodyPr/>
                    <a:lstStyle/>
                    <a:p>
                      <a:r>
                        <a:rPr lang="en-US" sz="1800"/>
                        <a:t>Group Plan</a:t>
                      </a:r>
                    </a:p>
                  </a:txBody>
                  <a:tcPr marL="88851" marR="88851" marT="44426" marB="44426"/>
                </a:tc>
                <a:tc>
                  <a:txBody>
                    <a:bodyPr/>
                    <a:lstStyle/>
                    <a:p>
                      <a:r>
                        <a:rPr lang="en-US" sz="1800"/>
                        <a:t>Business Plan</a:t>
                      </a:r>
                    </a:p>
                  </a:txBody>
                  <a:tcPr marL="88851" marR="88851" marT="44426" marB="44426"/>
                </a:tc>
                <a:extLst>
                  <a:ext uri="{0D108BD9-81ED-4DB2-BD59-A6C34878D82A}">
                    <a16:rowId xmlns:a16="http://schemas.microsoft.com/office/drawing/2014/main" xmlns="" val="145190373"/>
                  </a:ext>
                </a:extLst>
              </a:tr>
              <a:tr h="1835572">
                <a:tc>
                  <a:txBody>
                    <a:bodyPr/>
                    <a:lstStyle/>
                    <a:p>
                      <a:r>
                        <a:rPr lang="en-US" sz="1800"/>
                        <a:t>Cost</a:t>
                      </a:r>
                    </a:p>
                    <a:p>
                      <a:endParaRPr lang="en-US" sz="1800"/>
                    </a:p>
                  </a:txBody>
                  <a:tcPr marL="88851" marR="88851" marT="44426" marB="44426"/>
                </a:tc>
                <a:tc>
                  <a:txBody>
                    <a:bodyPr/>
                    <a:lstStyle/>
                    <a:p>
                      <a:r>
                        <a:rPr lang="en-US" sz="1100" dirty="0"/>
                        <a:t>$28 month (Full Benefit States)</a:t>
                      </a:r>
                    </a:p>
                    <a:p>
                      <a:endParaRPr lang="en-US" sz="1100" dirty="0"/>
                    </a:p>
                    <a:p>
                      <a:r>
                        <a:rPr lang="en-US" sz="1100" dirty="0"/>
                        <a:t>$26 month (NV)</a:t>
                      </a:r>
                    </a:p>
                    <a:p>
                      <a:endParaRPr lang="en-US" sz="1100" dirty="0"/>
                    </a:p>
                    <a:p>
                      <a:r>
                        <a:rPr lang="en-US" sz="1100" dirty="0"/>
                        <a:t>$20 month (Limited benefit States NY)</a:t>
                      </a:r>
                    </a:p>
                  </a:txBody>
                  <a:tcPr marL="88851" marR="88851" marT="44426" marB="44426"/>
                </a:tc>
                <a:tc>
                  <a:txBody>
                    <a:bodyPr/>
                    <a:lstStyle/>
                    <a:p>
                      <a:r>
                        <a:rPr lang="en-US" sz="1100" dirty="0"/>
                        <a:t>$26.95 (Full benefit states)</a:t>
                      </a:r>
                    </a:p>
                    <a:p>
                      <a:endParaRPr lang="en-US" sz="1100" dirty="0"/>
                    </a:p>
                    <a:p>
                      <a:r>
                        <a:rPr lang="en-US" sz="1100" dirty="0"/>
                        <a:t>$24.95 month (NV)</a:t>
                      </a:r>
                    </a:p>
                    <a:p>
                      <a:endParaRPr lang="en-US" sz="1100" dirty="0"/>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$20 month (Limited benefit States NY)</a:t>
                      </a:r>
                    </a:p>
                    <a:p>
                      <a:endParaRPr lang="en-US" sz="1100" dirty="0"/>
                    </a:p>
                  </a:txBody>
                  <a:tcPr marL="88851" marR="88851" marT="44426" marB="44426"/>
                </a:tc>
                <a:tc>
                  <a:txBody>
                    <a:bodyPr/>
                    <a:lstStyle/>
                    <a:p>
                      <a:r>
                        <a:rPr lang="en-US" sz="1100"/>
                        <a:t>$75 per month for 1 to 50 employees</a:t>
                      </a:r>
                    </a:p>
                    <a:p>
                      <a:r>
                        <a:rPr lang="en-US" sz="1100"/>
                        <a:t> $125 per month for 51 to 99 employees</a:t>
                      </a:r>
                    </a:p>
                    <a:p>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$69 per month for 1 to 50 employees </a:t>
                      </a:r>
                    </a:p>
                    <a:p>
                      <a:r>
                        <a:rPr lang="en-US" sz="1100"/>
                        <a:t>$115 per month for 51 to 99 employees</a:t>
                      </a:r>
                    </a:p>
                    <a:p>
                      <a:r>
                        <a:rPr lang="en-US" sz="1100"/>
                        <a:t>(Limited Benefit State NY)</a:t>
                      </a:r>
                    </a:p>
                    <a:p>
                      <a:r>
                        <a:rPr lang="en-US" sz="1100"/>
                        <a:t>* Check business plan availability on POL</a:t>
                      </a:r>
                    </a:p>
                  </a:txBody>
                  <a:tcPr marL="88851" marR="88851" marT="44426" marB="44426"/>
                </a:tc>
                <a:extLst>
                  <a:ext uri="{0D108BD9-81ED-4DB2-BD59-A6C34878D82A}">
                    <a16:rowId xmlns:a16="http://schemas.microsoft.com/office/drawing/2014/main" xmlns="" val="2507106992"/>
                  </a:ext>
                </a:extLst>
              </a:tr>
              <a:tr h="665384">
                <a:tc>
                  <a:txBody>
                    <a:bodyPr/>
                    <a:lstStyle/>
                    <a:p>
                      <a:r>
                        <a:rPr lang="en-US" sz="1800"/>
                        <a:t>Enrollment Fee</a:t>
                      </a:r>
                    </a:p>
                  </a:txBody>
                  <a:tcPr marL="88851" marR="88851" marT="44426" marB="44426"/>
                </a:tc>
                <a:tc>
                  <a:txBody>
                    <a:bodyPr/>
                    <a:lstStyle/>
                    <a:p>
                      <a:r>
                        <a:rPr lang="en-US" sz="1100"/>
                        <a:t>$10 one-time enrollment fee</a:t>
                      </a:r>
                    </a:p>
                  </a:txBody>
                  <a:tcPr marL="88851" marR="88851" marT="44426" marB="44426"/>
                </a:tc>
                <a:tc>
                  <a:txBody>
                    <a:bodyPr/>
                    <a:lstStyle/>
                    <a:p>
                      <a:r>
                        <a:rPr lang="en-US" sz="1100"/>
                        <a:t>No enrollment Fee</a:t>
                      </a:r>
                    </a:p>
                  </a:txBody>
                  <a:tcPr marL="88851" marR="88851" marT="44426" marB="44426"/>
                </a:tc>
                <a:tc>
                  <a:txBody>
                    <a:bodyPr/>
                    <a:lstStyle/>
                    <a:p>
                      <a:r>
                        <a:rPr lang="en-US" sz="1100"/>
                        <a:t>$10 one-time enrollment fee</a:t>
                      </a:r>
                    </a:p>
                  </a:txBody>
                  <a:tcPr marL="88851" marR="88851" marT="44426" marB="44426"/>
                </a:tc>
                <a:extLst>
                  <a:ext uri="{0D108BD9-81ED-4DB2-BD59-A6C34878D82A}">
                    <a16:rowId xmlns:a16="http://schemas.microsoft.com/office/drawing/2014/main" xmlns="" val="3995660172"/>
                  </a:ext>
                </a:extLst>
              </a:tr>
              <a:tr h="636843">
                <a:tc>
                  <a:txBody>
                    <a:bodyPr/>
                    <a:lstStyle/>
                    <a:p>
                      <a:r>
                        <a:rPr lang="en-US" sz="1800"/>
                        <a:t>Offered</a:t>
                      </a:r>
                    </a:p>
                  </a:txBody>
                  <a:tcPr marL="88851" marR="88851" marT="44426" marB="44426"/>
                </a:tc>
                <a:tc>
                  <a:txBody>
                    <a:bodyPr/>
                    <a:lstStyle/>
                    <a:p>
                      <a:r>
                        <a:rPr lang="en-US" sz="1100"/>
                        <a:t>Offered in a one-on-one setting at the KT</a:t>
                      </a:r>
                    </a:p>
                  </a:txBody>
                  <a:tcPr marL="88851" marR="88851" marT="44426" marB="44426"/>
                </a:tc>
                <a:tc>
                  <a:txBody>
                    <a:bodyPr/>
                    <a:lstStyle/>
                    <a:p>
                      <a:r>
                        <a:rPr lang="en-US" sz="1100"/>
                        <a:t>Offered to a group</a:t>
                      </a:r>
                    </a:p>
                  </a:txBody>
                  <a:tcPr marL="88851" marR="88851" marT="44426" marB="44426"/>
                </a:tc>
                <a:tc>
                  <a:txBody>
                    <a:bodyPr/>
                    <a:lstStyle/>
                    <a:p>
                      <a:r>
                        <a:rPr lang="en-US" sz="1100" dirty="0"/>
                        <a:t>Offered to a Business Owner with fewer than 100 employees, no publicly traded stock, for profit business</a:t>
                      </a:r>
                    </a:p>
                  </a:txBody>
                  <a:tcPr marL="88851" marR="88851" marT="44426" marB="44426"/>
                </a:tc>
                <a:extLst>
                  <a:ext uri="{0D108BD9-81ED-4DB2-BD59-A6C34878D82A}">
                    <a16:rowId xmlns:a16="http://schemas.microsoft.com/office/drawing/2014/main" xmlns="" val="918473698"/>
                  </a:ext>
                </a:extLst>
              </a:tr>
              <a:tr h="465596">
                <a:tc>
                  <a:txBody>
                    <a:bodyPr/>
                    <a:lstStyle/>
                    <a:p>
                      <a:r>
                        <a:rPr lang="en-US" sz="1800"/>
                        <a:t>Coverage</a:t>
                      </a:r>
                    </a:p>
                  </a:txBody>
                  <a:tcPr marL="88851" marR="88851" marT="44426" marB="44426"/>
                </a:tc>
                <a:tc>
                  <a:txBody>
                    <a:bodyPr/>
                    <a:lstStyle/>
                    <a:p>
                      <a:r>
                        <a:rPr lang="en-US" sz="1100"/>
                        <a:t>Member, Spouse and all eligible dependents</a:t>
                      </a:r>
                    </a:p>
                  </a:txBody>
                  <a:tcPr marL="88851" marR="88851" marT="44426" marB="44426"/>
                </a:tc>
                <a:tc>
                  <a:txBody>
                    <a:bodyPr/>
                    <a:lstStyle/>
                    <a:p>
                      <a:r>
                        <a:rPr lang="en-US" sz="1100"/>
                        <a:t>Member, Spouse and all eligible dependents</a:t>
                      </a:r>
                    </a:p>
                    <a:p>
                      <a:endParaRPr lang="en-US" sz="1100"/>
                    </a:p>
                  </a:txBody>
                  <a:tcPr marL="88851" marR="88851" marT="44426" marB="44426"/>
                </a:tc>
                <a:tc>
                  <a:txBody>
                    <a:bodyPr/>
                    <a:lstStyle/>
                    <a:p>
                      <a:r>
                        <a:rPr lang="en-US" sz="1100" dirty="0"/>
                        <a:t>Business Owner</a:t>
                      </a:r>
                    </a:p>
                  </a:txBody>
                  <a:tcPr marL="88851" marR="88851" marT="44426" marB="44426"/>
                </a:tc>
                <a:extLst>
                  <a:ext uri="{0D108BD9-81ED-4DB2-BD59-A6C34878D82A}">
                    <a16:rowId xmlns:a16="http://schemas.microsoft.com/office/drawing/2014/main" xmlns="" val="2987963453"/>
                  </a:ext>
                </a:extLst>
              </a:tr>
            </a:tbl>
          </a:graphicData>
        </a:graphic>
      </p:graphicFrame>
    </p:spTree>
    <p:extLst>
      <p:ext uri="{BB962C8B-B14F-4D97-AF65-F5344CB8AC3E}">
        <p14:creationId xmlns:p14="http://schemas.microsoft.com/office/powerpoint/2010/main" val="327521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27AFAAC-5234-4CB0-8E3C-51B355D48220}"/>
              </a:ext>
            </a:extLst>
          </p:cNvPr>
          <p:cNvSpPr>
            <a:spLocks noGrp="1"/>
          </p:cNvSpPr>
          <p:nvPr>
            <p:ph type="title"/>
          </p:nvPr>
        </p:nvSpPr>
        <p:spPr>
          <a:xfrm>
            <a:off x="838200" y="631825"/>
            <a:ext cx="10515600" cy="750033"/>
          </a:xfrm>
        </p:spPr>
        <p:txBody>
          <a:bodyPr>
            <a:normAutofit/>
          </a:bodyPr>
          <a:lstStyle/>
          <a:p>
            <a:r>
              <a:rPr lang="en-US" dirty="0"/>
              <a:t>PLPP Licensing Requirements</a:t>
            </a:r>
          </a:p>
        </p:txBody>
      </p:sp>
      <p:sp>
        <p:nvSpPr>
          <p:cNvPr id="11" name="Footer Placeholder 10">
            <a:extLst>
              <a:ext uri="{FF2B5EF4-FFF2-40B4-BE49-F238E27FC236}">
                <a16:creationId xmlns:a16="http://schemas.microsoft.com/office/drawing/2014/main" xmlns="" id="{7F9BFB92-EBC2-4D4F-8A54-5F60222A34ED}"/>
              </a:ext>
            </a:extLst>
          </p:cNvPr>
          <p:cNvSpPr>
            <a:spLocks noGrp="1"/>
          </p:cNvSpPr>
          <p:nvPr>
            <p:ph type="ftr" sz="quarter" idx="11"/>
          </p:nvPr>
        </p:nvSpPr>
        <p:spPr>
          <a:xfrm>
            <a:off x="4038600" y="6077585"/>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Calibri" panose="020F0502020204030204"/>
                <a:ea typeface="+mn-ea"/>
                <a:cs typeface="+mn-cs"/>
              </a:rPr>
              <a:t>Internal Use Only</a:t>
            </a:r>
          </a:p>
        </p:txBody>
      </p:sp>
      <p:sp>
        <p:nvSpPr>
          <p:cNvPr id="12" name="Slide Number Placeholder 11">
            <a:extLst>
              <a:ext uri="{FF2B5EF4-FFF2-40B4-BE49-F238E27FC236}">
                <a16:creationId xmlns:a16="http://schemas.microsoft.com/office/drawing/2014/main" xmlns="" id="{4437BF67-05A3-43E7-88ED-0FB4F3B8E0A5}"/>
              </a:ext>
            </a:extLst>
          </p:cNvPr>
          <p:cNvSpPr>
            <a:spLocks noGrp="1"/>
          </p:cNvSpPr>
          <p:nvPr>
            <p:ph type="sldNum" sz="quarter" idx="12"/>
          </p:nvPr>
        </p:nvSpPr>
        <p:spPr>
          <a:xfrm>
            <a:off x="8610600" y="6077585"/>
            <a:ext cx="27432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59841BEB-983A-42E8-83E0-167D6306776C}" type="slidenum">
              <a:rPr kumimoji="0" lang="en-US" b="0" i="0" u="none" strike="noStrike" kern="1200" cap="none" spc="0" normalizeH="0" baseline="0" noProof="0" smtClean="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4</a:t>
            </a:fld>
            <a:endParaRPr kumimoji="0" lang="en-US" b="0" i="0" u="none" strike="noStrike" kern="1200" cap="none" spc="0" normalizeH="0" baseline="0" noProof="0">
              <a:ln>
                <a:noFill/>
              </a:ln>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0E6A5DB3-3BF2-4D67-BEDC-D475EECFE099}"/>
              </a:ext>
            </a:extLst>
          </p:cNvPr>
          <p:cNvSpPr/>
          <p:nvPr/>
        </p:nvSpPr>
        <p:spPr>
          <a:xfrm>
            <a:off x="1235243" y="5622758"/>
            <a:ext cx="5799220" cy="562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See POL for detailed information regarding licensing requirements in your state</a:t>
            </a:r>
          </a:p>
        </p:txBody>
      </p:sp>
      <p:pic>
        <p:nvPicPr>
          <p:cNvPr id="7" name="Content Placeholder 6">
            <a:extLst>
              <a:ext uri="{FF2B5EF4-FFF2-40B4-BE49-F238E27FC236}">
                <a16:creationId xmlns:a16="http://schemas.microsoft.com/office/drawing/2014/main" xmlns="" id="{658F1EA8-9D4F-4AB4-858F-A6AF9A3CC01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60352" y="1468805"/>
            <a:ext cx="7771774" cy="4351338"/>
          </a:xfrm>
        </p:spPr>
      </p:pic>
    </p:spTree>
    <p:extLst>
      <p:ext uri="{BB962C8B-B14F-4D97-AF65-F5344CB8AC3E}">
        <p14:creationId xmlns:p14="http://schemas.microsoft.com/office/powerpoint/2010/main" val="1219574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6491DC7-E807-4B5A-95D6-51F5125F50A3}"/>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a:t>Family &amp; Group Plan Coverage</a:t>
            </a:r>
          </a:p>
        </p:txBody>
      </p:sp>
      <p:cxnSp>
        <p:nvCxnSpPr>
          <p:cNvPr id="19" name="Straight Arrow Connector 14">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xmlns="" id="{42B5F02E-3993-4A32-9A62-5E689E67FE79}"/>
              </a:ext>
            </a:extLst>
          </p:cNvPr>
          <p:cNvSpPr>
            <a:spLocks noGrp="1"/>
          </p:cNvSpPr>
          <p:nvPr>
            <p:ph sz="half" idx="2"/>
          </p:nvPr>
        </p:nvSpPr>
        <p:spPr>
          <a:xfrm>
            <a:off x="655321" y="2575034"/>
            <a:ext cx="5120113" cy="3462228"/>
          </a:xfrm>
        </p:spPr>
        <p:txBody>
          <a:bodyPr vert="horz" lIns="91440" tIns="45720" rIns="91440" bIns="45720" rtlCol="0">
            <a:normAutofit/>
          </a:bodyPr>
          <a:lstStyle/>
          <a:p>
            <a:r>
              <a:rPr lang="en-US" sz="1500" dirty="0"/>
              <a:t>The member </a:t>
            </a:r>
          </a:p>
          <a:p>
            <a:r>
              <a:rPr lang="en-US" sz="1500" dirty="0"/>
              <a:t>The member’s spouse </a:t>
            </a:r>
          </a:p>
          <a:p>
            <a:r>
              <a:rPr lang="en-US" sz="1500" dirty="0"/>
              <a:t>Never-married, dependent children who are under 26 and living at home </a:t>
            </a:r>
          </a:p>
          <a:p>
            <a:r>
              <a:rPr lang="en-US" sz="1500" dirty="0"/>
              <a:t>Dependent children under the age of 18 for whom the member is legal guardian </a:t>
            </a:r>
          </a:p>
          <a:p>
            <a:r>
              <a:rPr lang="en-US" sz="1500" dirty="0"/>
              <a:t>Never-married, dependent, children who are full-time college students up to age 26 </a:t>
            </a:r>
          </a:p>
          <a:p>
            <a:r>
              <a:rPr lang="en-US" sz="1500" dirty="0"/>
              <a:t>Physically or mentally disabled children living at home </a:t>
            </a:r>
          </a:p>
          <a:p>
            <a:pPr lvl="1"/>
            <a:r>
              <a:rPr lang="en-US" sz="1500" dirty="0"/>
              <a:t>Must be unable to be employed and 51% or more financially dependent on Member or Member’s spouse and live at home</a:t>
            </a:r>
          </a:p>
          <a:p>
            <a:endParaRPr lang="en-US" sz="1500" dirty="0"/>
          </a:p>
        </p:txBody>
      </p:sp>
      <p:sp>
        <p:nvSpPr>
          <p:cNvPr id="9" name="Footer Placeholder 8">
            <a:extLst>
              <a:ext uri="{FF2B5EF4-FFF2-40B4-BE49-F238E27FC236}">
                <a16:creationId xmlns:a16="http://schemas.microsoft.com/office/drawing/2014/main" xmlns="" id="{CAA7BEDF-A748-4151-A139-CCF4DC7FCAFA}"/>
              </a:ext>
            </a:extLst>
          </p:cNvPr>
          <p:cNvSpPr>
            <a:spLocks noGrp="1"/>
          </p:cNvSpPr>
          <p:nvPr>
            <p:ph type="ftr" sz="quarter" idx="11"/>
          </p:nvPr>
        </p:nvSpPr>
        <p:spPr>
          <a:xfrm>
            <a:off x="655320" y="6356350"/>
            <a:ext cx="4114800" cy="365125"/>
          </a:xfrm>
        </p:spPr>
        <p:txBody>
          <a:bodyPr vert="horz" lIns="91440" tIns="45720" rIns="91440" bIns="45720" rtlCol="0" anchor="ctr">
            <a:normAutofit/>
          </a:bodyPr>
          <a:lstStyle/>
          <a:p>
            <a:pPr algn="l" defTabSz="914400">
              <a:lnSpc>
                <a:spcPct val="90000"/>
              </a:lnSpc>
              <a:spcAft>
                <a:spcPts val="600"/>
              </a:spcAft>
              <a:defRPr/>
            </a:pPr>
            <a:r>
              <a:rPr lang="en-US" sz="900" kern="1200">
                <a:solidFill>
                  <a:prstClr val="black">
                    <a:tint val="75000"/>
                  </a:prstClr>
                </a:solidFill>
                <a:latin typeface="Calibri" panose="020F0502020204030204"/>
                <a:ea typeface="+mn-ea"/>
                <a:cs typeface="+mn-cs"/>
              </a:rPr>
              <a:t>					Internal Use Only</a:t>
            </a:r>
          </a:p>
        </p:txBody>
      </p:sp>
      <p:sp>
        <p:nvSpPr>
          <p:cNvPr id="10" name="Slide Number Placeholder 9">
            <a:extLst>
              <a:ext uri="{FF2B5EF4-FFF2-40B4-BE49-F238E27FC236}">
                <a16:creationId xmlns:a16="http://schemas.microsoft.com/office/drawing/2014/main" xmlns="" id="{7DD931E3-DCA2-4A2D-99C6-6841C6B734A5}"/>
              </a:ext>
            </a:extLst>
          </p:cNvPr>
          <p:cNvSpPr>
            <a:spLocks noGrp="1"/>
          </p:cNvSpPr>
          <p:nvPr>
            <p:ph type="sldNum" sz="quarter" idx="12"/>
          </p:nvPr>
        </p:nvSpPr>
        <p:spPr>
          <a:xfrm>
            <a:off x="6941820" y="6356350"/>
            <a:ext cx="1165860" cy="365125"/>
          </a:xfrm>
        </p:spPr>
        <p:txBody>
          <a:bodyPr vert="horz" lIns="91440" tIns="45720" rIns="91440" bIns="45720" rtlCol="0" anchor="ctr">
            <a:normAutofit/>
          </a:bodyPr>
          <a:lstStyle/>
          <a:p>
            <a:pPr defTabSz="914400">
              <a:spcAft>
                <a:spcPts val="600"/>
              </a:spcAft>
              <a:defRPr/>
            </a:pPr>
            <a:fld id="{59841BEB-983A-42E8-83E0-167D6306776C}" type="slidenum">
              <a:rPr lang="en-US">
                <a:solidFill>
                  <a:prstClr val="black">
                    <a:tint val="75000"/>
                  </a:prstClr>
                </a:solidFill>
                <a:latin typeface="Calibri" panose="020F0502020204030204"/>
              </a:rPr>
              <a:pPr defTabSz="914400">
                <a:spcAft>
                  <a:spcPts val="600"/>
                </a:spcAft>
                <a:defRPr/>
              </a:pPr>
              <a:t>5</a:t>
            </a:fld>
            <a:endParaRPr lang="en-US">
              <a:solidFill>
                <a:prstClr val="black">
                  <a:tint val="75000"/>
                </a:prstClr>
              </a:solidFill>
              <a:latin typeface="Calibri" panose="020F0502020204030204"/>
            </a:endParaRPr>
          </a:p>
        </p:txBody>
      </p:sp>
      <p:pic>
        <p:nvPicPr>
          <p:cNvPr id="8" name="Content Placeholder 7">
            <a:extLst>
              <a:ext uri="{FF2B5EF4-FFF2-40B4-BE49-F238E27FC236}">
                <a16:creationId xmlns:a16="http://schemas.microsoft.com/office/drawing/2014/main" xmlns="" id="{FD7CBBBD-6063-40A7-9304-8B034A4CA013}"/>
              </a:ext>
            </a:extLst>
          </p:cNvPr>
          <p:cNvPicPr>
            <a:picLocks noGrp="1" noChangeAspect="1"/>
          </p:cNvPicPr>
          <p:nvPr>
            <p:ph sz="half" idx="1"/>
          </p:nvPr>
        </p:nvPicPr>
        <p:blipFill rotWithShape="1">
          <a:blip r:embed="rId2">
            <a:extLst/>
          </a:blip>
          <a:srcRect l="2478" r="62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75086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49643-79EA-4F67-AA06-6785D5DEB290}"/>
              </a:ext>
            </a:extLst>
          </p:cNvPr>
          <p:cNvSpPr>
            <a:spLocks noGrp="1"/>
          </p:cNvSpPr>
          <p:nvPr>
            <p:ph type="title"/>
          </p:nvPr>
        </p:nvSpPr>
        <p:spPr/>
        <p:txBody>
          <a:bodyPr/>
          <a:lstStyle/>
          <a:p>
            <a:r>
              <a:rPr lang="en-US" dirty="0"/>
              <a:t>PLPP Family and Group Plan</a:t>
            </a:r>
          </a:p>
        </p:txBody>
      </p:sp>
      <p:sp>
        <p:nvSpPr>
          <p:cNvPr id="3" name="Content Placeholder 2">
            <a:extLst>
              <a:ext uri="{FF2B5EF4-FFF2-40B4-BE49-F238E27FC236}">
                <a16:creationId xmlns:a16="http://schemas.microsoft.com/office/drawing/2014/main" xmlns="" id="{AC28F160-CF65-43D6-AE42-E234111CF34E}"/>
              </a:ext>
            </a:extLst>
          </p:cNvPr>
          <p:cNvSpPr>
            <a:spLocks noGrp="1"/>
          </p:cNvSpPr>
          <p:nvPr>
            <p:ph sz="half" idx="1"/>
          </p:nvPr>
        </p:nvSpPr>
        <p:spPr/>
        <p:txBody>
          <a:bodyPr>
            <a:normAutofit fontScale="70000" lnSpcReduction="20000"/>
          </a:bodyPr>
          <a:lstStyle/>
          <a:p>
            <a:r>
              <a:rPr lang="en-US" dirty="0"/>
              <a:t>Legal Consultation</a:t>
            </a:r>
          </a:p>
          <a:p>
            <a:r>
              <a:rPr lang="en-US" dirty="0"/>
              <a:t>Letters/Calls made on the member’s behalf </a:t>
            </a:r>
          </a:p>
          <a:p>
            <a:r>
              <a:rPr lang="en-US" dirty="0"/>
              <a:t>Personal Legal Document Review of  15 Pages</a:t>
            </a:r>
          </a:p>
          <a:p>
            <a:r>
              <a:rPr lang="en-US" dirty="0"/>
              <a:t>24/7 Emergency Access</a:t>
            </a:r>
          </a:p>
          <a:p>
            <a:r>
              <a:rPr lang="en-US" dirty="0"/>
              <a:t>Residential Loan Document Services</a:t>
            </a:r>
          </a:p>
          <a:p>
            <a:r>
              <a:rPr lang="en-US" dirty="0"/>
              <a:t>Family and Domestic Related Services</a:t>
            </a:r>
          </a:p>
          <a:p>
            <a:pPr lvl="1"/>
            <a:r>
              <a:rPr lang="en-US" dirty="0"/>
              <a:t>Uncontested Separation or Annulment</a:t>
            </a:r>
          </a:p>
          <a:p>
            <a:pPr lvl="1"/>
            <a:r>
              <a:rPr lang="en-US" dirty="0"/>
              <a:t>Uncontested Divorce</a:t>
            </a:r>
          </a:p>
          <a:p>
            <a:pPr lvl="1"/>
            <a:r>
              <a:rPr lang="en-US" dirty="0"/>
              <a:t>Uncontested Name Change</a:t>
            </a:r>
          </a:p>
          <a:p>
            <a:pPr lvl="1"/>
            <a:r>
              <a:rPr lang="en-US" dirty="0"/>
              <a:t>Uncontested Adoption</a:t>
            </a:r>
          </a:p>
          <a:p>
            <a:r>
              <a:rPr lang="en-US" dirty="0"/>
              <a:t>Estate Planning Services</a:t>
            </a:r>
          </a:p>
          <a:p>
            <a:pPr lvl="1"/>
            <a:r>
              <a:rPr lang="en-US" dirty="0"/>
              <a:t>Last Will &amp; Testament (Will)</a:t>
            </a:r>
          </a:p>
          <a:p>
            <a:pPr lvl="1"/>
            <a:r>
              <a:rPr lang="en-US" dirty="0"/>
              <a:t>Durable Power of Attorney</a:t>
            </a:r>
          </a:p>
          <a:p>
            <a:pPr lvl="1"/>
            <a:r>
              <a:rPr lang="en-US" dirty="0"/>
              <a:t>Physician’s Directive/Living Will</a:t>
            </a: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xmlns="" id="{80F560CF-E1DC-4473-BEF2-9FC3027C7C6A}"/>
              </a:ext>
            </a:extLst>
          </p:cNvPr>
          <p:cNvSpPr>
            <a:spLocks noGrp="1"/>
          </p:cNvSpPr>
          <p:nvPr>
            <p:ph sz="half" idx="2"/>
          </p:nvPr>
        </p:nvSpPr>
        <p:spPr/>
        <p:txBody>
          <a:bodyPr>
            <a:normAutofit fontScale="70000" lnSpcReduction="20000"/>
          </a:bodyPr>
          <a:lstStyle/>
          <a:p>
            <a:pPr marL="0" indent="0">
              <a:buNone/>
            </a:pPr>
            <a:endParaRPr lang="en-US" dirty="0"/>
          </a:p>
          <a:p>
            <a:r>
              <a:rPr lang="en-US" dirty="0"/>
              <a:t>Probate Services</a:t>
            </a:r>
          </a:p>
          <a:p>
            <a:r>
              <a:rPr lang="en-US" dirty="0"/>
              <a:t>Motor Vehicle Services</a:t>
            </a:r>
          </a:p>
          <a:p>
            <a:r>
              <a:rPr lang="en-US" dirty="0"/>
              <a:t>IRS Audit Assistance </a:t>
            </a:r>
          </a:p>
          <a:p>
            <a:r>
              <a:rPr lang="en-US" dirty="0"/>
              <a:t>Trial Defense </a:t>
            </a:r>
          </a:p>
          <a:p>
            <a:pPr lvl="1"/>
            <a:r>
              <a:rPr lang="en-US" dirty="0"/>
              <a:t>Pre-Trial </a:t>
            </a:r>
          </a:p>
          <a:p>
            <a:pPr lvl="1"/>
            <a:r>
              <a:rPr lang="en-US" dirty="0"/>
              <a:t>Trial</a:t>
            </a:r>
          </a:p>
          <a:p>
            <a:r>
              <a:rPr lang="en-US" dirty="0"/>
              <a:t>IRS Audit Legal Services</a:t>
            </a:r>
          </a:p>
          <a:p>
            <a:r>
              <a:rPr lang="en-US" dirty="0"/>
              <a:t>Contingency Fee Matters</a:t>
            </a:r>
          </a:p>
          <a:p>
            <a:r>
              <a:rPr lang="en-US" dirty="0"/>
              <a:t>25% Preferred Member </a:t>
            </a:r>
            <a:br>
              <a:rPr lang="en-US" dirty="0"/>
            </a:br>
            <a:r>
              <a:rPr lang="en-US" dirty="0"/>
              <a:t>Discounts </a:t>
            </a:r>
          </a:p>
          <a:p>
            <a:pPr marL="0" indent="0">
              <a:buNone/>
            </a:pPr>
            <a:endParaRPr lang="en-US" dirty="0"/>
          </a:p>
        </p:txBody>
      </p:sp>
      <p:sp>
        <p:nvSpPr>
          <p:cNvPr id="6" name="Footer Placeholder 5">
            <a:extLst>
              <a:ext uri="{FF2B5EF4-FFF2-40B4-BE49-F238E27FC236}">
                <a16:creationId xmlns:a16="http://schemas.microsoft.com/office/drawing/2014/main" xmlns="" id="{91175CA0-6DBD-414E-9914-D4548AD638DE}"/>
              </a:ext>
            </a:extLst>
          </p:cNvPr>
          <p:cNvSpPr>
            <a:spLocks noGrp="1"/>
          </p:cNvSpPr>
          <p:nvPr>
            <p:ph type="ftr" sz="quarter" idx="11"/>
          </p:nvPr>
        </p:nvSpPr>
        <p:spPr/>
        <p:txBody>
          <a:bodyPr/>
          <a:lstStyle/>
          <a:p>
            <a:r>
              <a:rPr lang="en-US"/>
              <a:t>Internal Use Only</a:t>
            </a:r>
          </a:p>
        </p:txBody>
      </p:sp>
      <p:sp>
        <p:nvSpPr>
          <p:cNvPr id="7" name="Slide Number Placeholder 6">
            <a:extLst>
              <a:ext uri="{FF2B5EF4-FFF2-40B4-BE49-F238E27FC236}">
                <a16:creationId xmlns:a16="http://schemas.microsoft.com/office/drawing/2014/main" xmlns="" id="{E21F6DA8-76D2-4535-9731-0CF0699FA141}"/>
              </a:ext>
            </a:extLst>
          </p:cNvPr>
          <p:cNvSpPr>
            <a:spLocks noGrp="1"/>
          </p:cNvSpPr>
          <p:nvPr>
            <p:ph type="sldNum" sz="quarter" idx="12"/>
          </p:nvPr>
        </p:nvSpPr>
        <p:spPr/>
        <p:txBody>
          <a:bodyPr/>
          <a:lstStyle/>
          <a:p>
            <a:fld id="{59841BEB-983A-42E8-83E0-167D6306776C}" type="slidenum">
              <a:rPr lang="en-US" smtClean="0"/>
              <a:t>6</a:t>
            </a:fld>
            <a:endParaRPr lang="en-US"/>
          </a:p>
        </p:txBody>
      </p:sp>
      <p:pic>
        <p:nvPicPr>
          <p:cNvPr id="5" name="Picture 4">
            <a:extLst>
              <a:ext uri="{FF2B5EF4-FFF2-40B4-BE49-F238E27FC236}">
                <a16:creationId xmlns:a16="http://schemas.microsoft.com/office/drawing/2014/main" xmlns="" id="{B42C9EE8-4284-466C-9A11-FC4425B789CD}"/>
              </a:ext>
            </a:extLst>
          </p:cNvPr>
          <p:cNvPicPr>
            <a:picLocks noChangeAspect="1"/>
          </p:cNvPicPr>
          <p:nvPr/>
        </p:nvPicPr>
        <p:blipFill>
          <a:blip r:embed="rId2"/>
          <a:stretch>
            <a:fillRect/>
          </a:stretch>
        </p:blipFill>
        <p:spPr>
          <a:xfrm>
            <a:off x="539687" y="6028411"/>
            <a:ext cx="10406774" cy="566977"/>
          </a:xfrm>
          <a:prstGeom prst="rect">
            <a:avLst/>
          </a:prstGeom>
        </p:spPr>
      </p:pic>
    </p:spTree>
    <p:extLst>
      <p:ext uri="{BB962C8B-B14F-4D97-AF65-F5344CB8AC3E}">
        <p14:creationId xmlns:p14="http://schemas.microsoft.com/office/powerpoint/2010/main" val="230445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xmlns="" id="{D12DDE76-C203-4047-9998-63900085B5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BF2C8A3-F15C-400F-AAB4-FC2F3B12C774}"/>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			</a:t>
            </a:r>
            <a:r>
              <a:rPr lang="en-US" sz="2400" kern="1200" dirty="0">
                <a:solidFill>
                  <a:srgbClr val="FFFFFF"/>
                </a:solidFill>
                <a:latin typeface="+mj-lt"/>
                <a:ea typeface="+mj-ea"/>
                <a:cs typeface="+mj-cs"/>
              </a:rPr>
              <a:t>Family 	Plan  	Commissions</a:t>
            </a:r>
            <a:endParaRPr lang="en-US" sz="3200" kern="1200" dirty="0">
              <a:solidFill>
                <a:srgbClr val="FFFFFF"/>
              </a:solidFill>
              <a:latin typeface="+mj-lt"/>
              <a:ea typeface="+mj-ea"/>
              <a:cs typeface="+mj-cs"/>
            </a:endParaRPr>
          </a:p>
        </p:txBody>
      </p:sp>
      <p:sp>
        <p:nvSpPr>
          <p:cNvPr id="4" name="Footer Placeholder 3">
            <a:extLst>
              <a:ext uri="{FF2B5EF4-FFF2-40B4-BE49-F238E27FC236}">
                <a16:creationId xmlns:a16="http://schemas.microsoft.com/office/drawing/2014/main" xmlns="" id="{033191D6-350C-477D-967F-EF8A1FC97761}"/>
              </a:ext>
            </a:extLst>
          </p:cNvPr>
          <p:cNvSpPr>
            <a:spLocks noGrp="1"/>
          </p:cNvSpPr>
          <p:nvPr>
            <p:ph type="ftr" sz="quarter" idx="11"/>
          </p:nvPr>
        </p:nvSpPr>
        <p:spPr>
          <a:xfrm>
            <a:off x="838200" y="6356350"/>
            <a:ext cx="5960951" cy="365125"/>
          </a:xfrm>
          <a:noFill/>
        </p:spPr>
        <p:txBody>
          <a:bodyPr vert="horz" lIns="91440" tIns="45720" rIns="91440" bIns="45720" rtlCol="0" anchor="ctr">
            <a:normAutofit/>
          </a:bodyPr>
          <a:lstStyle/>
          <a:p>
            <a:pPr marR="0" lvl="0" indent="0" algn="l"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Internal Use Only</a:t>
            </a:r>
          </a:p>
        </p:txBody>
      </p:sp>
      <p:sp>
        <p:nvSpPr>
          <p:cNvPr id="5" name="Slide Number Placeholder 4">
            <a:extLst>
              <a:ext uri="{FF2B5EF4-FFF2-40B4-BE49-F238E27FC236}">
                <a16:creationId xmlns:a16="http://schemas.microsoft.com/office/drawing/2014/main" xmlns="" id="{4C2AE0E6-A6F4-4A07-9870-0144657548B2}"/>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marR="0" lvl="0" indent="0" algn="l" defTabSz="914400" fontAlgn="auto">
              <a:spcBef>
                <a:spcPts val="0"/>
              </a:spcBef>
              <a:spcAft>
                <a:spcPts val="600"/>
              </a:spcAft>
              <a:buClrTx/>
              <a:buSzTx/>
              <a:buFontTx/>
              <a:buNone/>
              <a:tabLst/>
              <a:defRPr/>
            </a:pPr>
            <a:fld id="{59841BEB-983A-42E8-83E0-167D6306776C}" type="slidenum">
              <a:rPr kumimoji="0" lang="en-US" b="0" i="0" u="none" strike="noStrike" cap="none" spc="0" normalizeH="0" baseline="0" noProof="0" smtClean="0">
                <a:ln>
                  <a:noFill/>
                </a:ln>
                <a:effectLst/>
                <a:uLnTx/>
                <a:uFillTx/>
              </a:rPr>
              <a:pPr marR="0" lvl="0" indent="0" algn="l" defTabSz="914400" fontAlgn="auto">
                <a:spcBef>
                  <a:spcPts val="0"/>
                </a:spcBef>
                <a:spcAft>
                  <a:spcPts val="600"/>
                </a:spcAft>
                <a:buClrTx/>
                <a:buSzTx/>
                <a:buFontTx/>
                <a:buNone/>
                <a:tabLst/>
                <a:defRPr/>
              </a:pPr>
              <a:t>7</a:t>
            </a:fld>
            <a:endParaRPr kumimoji="0" lang="en-US" b="0" i="0" u="none" strike="noStrike" cap="none" spc="0" normalizeH="0" baseline="0" noProof="0">
              <a:ln>
                <a:noFill/>
              </a:ln>
              <a:effectLst/>
              <a:uLnTx/>
              <a:uFillTx/>
            </a:endParaRPr>
          </a:p>
        </p:txBody>
      </p:sp>
      <p:graphicFrame>
        <p:nvGraphicFramePr>
          <p:cNvPr id="3" name="Content Placeholder 2">
            <a:extLst>
              <a:ext uri="{FF2B5EF4-FFF2-40B4-BE49-F238E27FC236}">
                <a16:creationId xmlns:a16="http://schemas.microsoft.com/office/drawing/2014/main" xmlns="" id="{E8F8F4BC-56AE-418B-B78E-4CB894968C44}"/>
              </a:ext>
            </a:extLst>
          </p:cNvPr>
          <p:cNvGraphicFramePr>
            <a:graphicFrameLocks noGrp="1"/>
          </p:cNvGraphicFramePr>
          <p:nvPr>
            <p:ph idx="1"/>
            <p:extLst>
              <p:ext uri="{D42A27DB-BD31-4B8C-83A1-F6EECF244321}">
                <p14:modId xmlns:p14="http://schemas.microsoft.com/office/powerpoint/2010/main" val="2750056908"/>
              </p:ext>
            </p:extLst>
          </p:nvPr>
        </p:nvGraphicFramePr>
        <p:xfrm>
          <a:off x="4207933" y="1037713"/>
          <a:ext cx="7347540" cy="4783561"/>
        </p:xfrm>
        <a:graphic>
          <a:graphicData uri="http://schemas.openxmlformats.org/drawingml/2006/table">
            <a:tbl>
              <a:tblPr firstRow="1" bandRow="1">
                <a:tableStyleId>{5C22544A-7EE6-4342-B048-85BDC9FD1C3A}</a:tableStyleId>
              </a:tblPr>
              <a:tblGrid>
                <a:gridCol w="711357">
                  <a:extLst>
                    <a:ext uri="{9D8B030D-6E8A-4147-A177-3AD203B41FA5}">
                      <a16:colId xmlns:a16="http://schemas.microsoft.com/office/drawing/2014/main" xmlns="" val="812658220"/>
                    </a:ext>
                  </a:extLst>
                </a:gridCol>
                <a:gridCol w="2223397">
                  <a:extLst>
                    <a:ext uri="{9D8B030D-6E8A-4147-A177-3AD203B41FA5}">
                      <a16:colId xmlns:a16="http://schemas.microsoft.com/office/drawing/2014/main" xmlns="" val="544240815"/>
                    </a:ext>
                  </a:extLst>
                </a:gridCol>
                <a:gridCol w="1622881">
                  <a:extLst>
                    <a:ext uri="{9D8B030D-6E8A-4147-A177-3AD203B41FA5}">
                      <a16:colId xmlns:a16="http://schemas.microsoft.com/office/drawing/2014/main" xmlns="" val="1843037699"/>
                    </a:ext>
                  </a:extLst>
                </a:gridCol>
                <a:gridCol w="1695211">
                  <a:extLst>
                    <a:ext uri="{9D8B030D-6E8A-4147-A177-3AD203B41FA5}">
                      <a16:colId xmlns:a16="http://schemas.microsoft.com/office/drawing/2014/main" xmlns="" val="2834303567"/>
                    </a:ext>
                  </a:extLst>
                </a:gridCol>
                <a:gridCol w="1094694">
                  <a:extLst>
                    <a:ext uri="{9D8B030D-6E8A-4147-A177-3AD203B41FA5}">
                      <a16:colId xmlns:a16="http://schemas.microsoft.com/office/drawing/2014/main" xmlns="" val="4085190316"/>
                    </a:ext>
                  </a:extLst>
                </a:gridCol>
              </a:tblGrid>
              <a:tr h="907753">
                <a:tc>
                  <a:txBody>
                    <a:bodyPr/>
                    <a:lstStyle/>
                    <a:p>
                      <a:endParaRPr lang="en-US" sz="1200" b="0" cap="all" spc="150">
                        <a:solidFill>
                          <a:schemeClr val="lt1"/>
                        </a:solidFill>
                      </a:endParaRPr>
                    </a:p>
                  </a:txBody>
                  <a:tcPr marL="77176" marR="77176" marT="77176" marB="77176"/>
                </a:tc>
                <a:tc gridSpan="2">
                  <a:txBody>
                    <a:bodyPr/>
                    <a:lstStyle/>
                    <a:p>
                      <a:pPr algn="ctr"/>
                      <a:r>
                        <a:rPr lang="en-US" sz="1000" cap="all" spc="150" dirty="0"/>
                        <a:t>Full Benefit States</a:t>
                      </a:r>
                    </a:p>
                    <a:p>
                      <a:pPr algn="ctr"/>
                      <a:r>
                        <a:rPr lang="en-US" sz="1000" cap="all" spc="150" dirty="0"/>
                        <a:t>$28 per month</a:t>
                      </a:r>
                    </a:p>
                    <a:p>
                      <a:pPr algn="ctr"/>
                      <a:endParaRPr lang="en-US" sz="800" cap="all" spc="150" dirty="0"/>
                    </a:p>
                    <a:p>
                      <a:pPr algn="ctr"/>
                      <a:r>
                        <a:rPr lang="en-US" sz="1000" cap="all" spc="150" dirty="0"/>
                        <a:t>$26 per month in NV</a:t>
                      </a:r>
                      <a:endParaRPr lang="en-US" sz="1000" b="0" cap="all" spc="150" dirty="0">
                        <a:solidFill>
                          <a:schemeClr val="lt1"/>
                        </a:solidFill>
                      </a:endParaRPr>
                    </a:p>
                  </a:txBody>
                  <a:tcPr marL="77176" marR="77176" marT="77176" marB="77176"/>
                </a:tc>
                <a:tc hMerge="1">
                  <a:txBody>
                    <a:bodyPr/>
                    <a:lstStyle/>
                    <a:p>
                      <a:endParaRPr lang="en-US"/>
                    </a:p>
                  </a:txBody>
                  <a:tcPr/>
                </a:tc>
                <a:tc gridSpan="2">
                  <a:txBody>
                    <a:bodyPr/>
                    <a:lstStyle/>
                    <a:p>
                      <a:pPr algn="ctr"/>
                      <a:r>
                        <a:rPr lang="en-US" sz="1200" cap="all" spc="150" dirty="0"/>
                        <a:t>Limited Benefit State (NY)</a:t>
                      </a:r>
                    </a:p>
                    <a:p>
                      <a:pPr algn="ctr"/>
                      <a:r>
                        <a:rPr lang="en-US" sz="1200" cap="all" spc="150" dirty="0"/>
                        <a:t>$20.00</a:t>
                      </a:r>
                    </a:p>
                    <a:p>
                      <a:pPr algn="ctr"/>
                      <a:r>
                        <a:rPr lang="en-US" sz="1200" cap="all" spc="150" dirty="0"/>
                        <a:t> per month</a:t>
                      </a:r>
                      <a:endParaRPr lang="en-US" sz="1200" b="0" cap="all" spc="150" dirty="0">
                        <a:solidFill>
                          <a:schemeClr val="lt1"/>
                        </a:solidFill>
                      </a:endParaRPr>
                    </a:p>
                  </a:txBody>
                  <a:tcPr marL="77176" marR="77176" marT="77176" marB="77176"/>
                </a:tc>
                <a:tc hMerge="1">
                  <a:txBody>
                    <a:bodyPr/>
                    <a:lstStyle/>
                    <a:p>
                      <a:endParaRPr lang="en-US"/>
                    </a:p>
                  </a:txBody>
                  <a:tcPr/>
                </a:tc>
                <a:extLst>
                  <a:ext uri="{0D108BD9-81ED-4DB2-BD59-A6C34878D82A}">
                    <a16:rowId xmlns:a16="http://schemas.microsoft.com/office/drawing/2014/main" xmlns="" val="861527489"/>
                  </a:ext>
                </a:extLst>
              </a:tr>
              <a:tr h="322984">
                <a:tc>
                  <a:txBody>
                    <a:bodyPr/>
                    <a:lstStyle/>
                    <a:p>
                      <a:pPr algn="ctr"/>
                      <a:r>
                        <a:rPr lang="en-US" sz="900" cap="none" spc="0"/>
                        <a:t>Level</a:t>
                      </a:r>
                      <a:endParaRPr lang="en-US" sz="900" cap="none" spc="0">
                        <a:solidFill>
                          <a:schemeClr val="tx1"/>
                        </a:solidFill>
                      </a:endParaRPr>
                    </a:p>
                  </a:txBody>
                  <a:tcPr marL="77176" marR="77176" marT="77176" marB="77176"/>
                </a:tc>
                <a:tc>
                  <a:txBody>
                    <a:bodyPr/>
                    <a:lstStyle/>
                    <a:p>
                      <a:pPr algn="ctr"/>
                      <a:r>
                        <a:rPr lang="en-US" sz="900" cap="none" spc="0"/>
                        <a:t>2-Year Advance</a:t>
                      </a:r>
                      <a:endParaRPr lang="en-US" sz="900" cap="none" spc="0">
                        <a:solidFill>
                          <a:schemeClr val="tx1"/>
                        </a:solidFill>
                      </a:endParaRPr>
                    </a:p>
                  </a:txBody>
                  <a:tcPr marL="77176" marR="77176" marT="77176" marB="77176"/>
                </a:tc>
                <a:tc>
                  <a:txBody>
                    <a:bodyPr/>
                    <a:lstStyle/>
                    <a:p>
                      <a:pPr algn="ctr"/>
                      <a:r>
                        <a:rPr lang="en-US" sz="900" cap="none" spc="0"/>
                        <a:t>Year 3+</a:t>
                      </a:r>
                      <a:endParaRPr lang="en-US" sz="900" cap="none" spc="0">
                        <a:solidFill>
                          <a:schemeClr val="tx1"/>
                        </a:solidFill>
                      </a:endParaRPr>
                    </a:p>
                  </a:txBody>
                  <a:tcPr marL="77176" marR="77176" marT="77176" marB="77176"/>
                </a:tc>
                <a:tc>
                  <a:txBody>
                    <a:bodyPr/>
                    <a:lstStyle/>
                    <a:p>
                      <a:pPr algn="ctr"/>
                      <a:r>
                        <a:rPr lang="en-US" sz="900" cap="none" spc="0"/>
                        <a:t>2-Year Advance</a:t>
                      </a:r>
                      <a:endParaRPr lang="en-US" sz="900" cap="none" spc="0">
                        <a:solidFill>
                          <a:schemeClr val="tx1"/>
                        </a:solidFill>
                      </a:endParaRPr>
                    </a:p>
                  </a:txBody>
                  <a:tcPr marL="77176" marR="77176" marT="77176" marB="77176"/>
                </a:tc>
                <a:tc>
                  <a:txBody>
                    <a:bodyPr/>
                    <a:lstStyle/>
                    <a:p>
                      <a:pPr algn="ctr"/>
                      <a:r>
                        <a:rPr lang="en-US" sz="900" cap="none" spc="0"/>
                        <a:t>Year 3+</a:t>
                      </a:r>
                      <a:endParaRPr lang="en-US" sz="900" cap="none" spc="0">
                        <a:solidFill>
                          <a:schemeClr val="tx1"/>
                        </a:solidFill>
                      </a:endParaRPr>
                    </a:p>
                  </a:txBody>
                  <a:tcPr marL="77176" marR="77176" marT="77176" marB="77176"/>
                </a:tc>
                <a:extLst>
                  <a:ext uri="{0D108BD9-81ED-4DB2-BD59-A6C34878D82A}">
                    <a16:rowId xmlns:a16="http://schemas.microsoft.com/office/drawing/2014/main" xmlns="" val="574351221"/>
                  </a:ext>
                </a:extLst>
              </a:tr>
              <a:tr h="322984">
                <a:tc>
                  <a:txBody>
                    <a:bodyPr/>
                    <a:lstStyle/>
                    <a:p>
                      <a:pPr algn="ctr"/>
                      <a:r>
                        <a:rPr lang="en-US" sz="900" cap="none" spc="0"/>
                        <a:t>REP</a:t>
                      </a:r>
                      <a:endParaRPr lang="en-US" sz="900" cap="none" spc="0">
                        <a:solidFill>
                          <a:schemeClr val="tx1"/>
                        </a:solidFill>
                      </a:endParaRPr>
                    </a:p>
                  </a:txBody>
                  <a:tcPr marL="77176" marR="77176" marT="77176" marB="77176"/>
                </a:tc>
                <a:tc>
                  <a:txBody>
                    <a:bodyPr/>
                    <a:lstStyle/>
                    <a:p>
                      <a:pPr algn="ctr"/>
                      <a:r>
                        <a:rPr lang="en-US" sz="900" cap="none" spc="0" dirty="0">
                          <a:solidFill>
                            <a:schemeClr val="tx1"/>
                          </a:solidFill>
                        </a:rPr>
                        <a:t>50.00</a:t>
                      </a:r>
                    </a:p>
                  </a:txBody>
                  <a:tcPr marL="77176" marR="77176" marT="77176" marB="77176"/>
                </a:tc>
                <a:tc>
                  <a:txBody>
                    <a:bodyPr/>
                    <a:lstStyle/>
                    <a:p>
                      <a:pPr algn="ctr"/>
                      <a:endParaRPr lang="en-US" sz="900" cap="none" spc="0">
                        <a:solidFill>
                          <a:schemeClr val="tx1"/>
                        </a:solidFill>
                      </a:endParaRPr>
                    </a:p>
                  </a:txBody>
                  <a:tcPr marL="77176" marR="77176" marT="77176" marB="77176"/>
                </a:tc>
                <a:tc>
                  <a:txBody>
                    <a:bodyPr/>
                    <a:lstStyle/>
                    <a:p>
                      <a:pPr algn="ctr"/>
                      <a:r>
                        <a:rPr lang="en-US" sz="900" cap="none" spc="0" dirty="0"/>
                        <a:t>40.00</a:t>
                      </a:r>
                      <a:endParaRPr lang="en-US" sz="900" cap="none" spc="0" dirty="0">
                        <a:solidFill>
                          <a:schemeClr val="tx1"/>
                        </a:solidFill>
                      </a:endParaRPr>
                    </a:p>
                  </a:txBody>
                  <a:tcPr marL="77176" marR="77176" marT="77176" marB="77176"/>
                </a:tc>
                <a:tc>
                  <a:txBody>
                    <a:bodyPr/>
                    <a:lstStyle/>
                    <a:p>
                      <a:pPr algn="ctr"/>
                      <a:endParaRPr lang="en-US" sz="900" cap="none" spc="0">
                        <a:solidFill>
                          <a:schemeClr val="tx1"/>
                        </a:solidFill>
                      </a:endParaRPr>
                    </a:p>
                  </a:txBody>
                  <a:tcPr marL="77176" marR="77176" marT="77176" marB="77176"/>
                </a:tc>
                <a:extLst>
                  <a:ext uri="{0D108BD9-81ED-4DB2-BD59-A6C34878D82A}">
                    <a16:rowId xmlns:a16="http://schemas.microsoft.com/office/drawing/2014/main" xmlns="" val="104554698"/>
                  </a:ext>
                </a:extLst>
              </a:tr>
              <a:tr h="322984">
                <a:tc>
                  <a:txBody>
                    <a:bodyPr/>
                    <a:lstStyle/>
                    <a:p>
                      <a:pPr algn="ctr"/>
                      <a:r>
                        <a:rPr lang="en-US" sz="900" cap="none" spc="0"/>
                        <a:t>SR REP</a:t>
                      </a:r>
                      <a:endParaRPr lang="en-US" sz="900" cap="none" spc="0">
                        <a:solidFill>
                          <a:schemeClr val="tx1"/>
                        </a:solidFill>
                      </a:endParaRPr>
                    </a:p>
                  </a:txBody>
                  <a:tcPr marL="77176" marR="77176" marT="77176" marB="77176"/>
                </a:tc>
                <a:tc>
                  <a:txBody>
                    <a:bodyPr/>
                    <a:lstStyle/>
                    <a:p>
                      <a:pPr algn="ctr"/>
                      <a:r>
                        <a:rPr lang="en-US" sz="900" cap="none" spc="0" dirty="0"/>
                        <a:t>60.00</a:t>
                      </a:r>
                      <a:endParaRPr lang="en-US" sz="900" cap="none" spc="0" dirty="0">
                        <a:solidFill>
                          <a:schemeClr val="tx1"/>
                        </a:solidFill>
                      </a:endParaRPr>
                    </a:p>
                  </a:txBody>
                  <a:tcPr marL="77176" marR="77176" marT="77176" marB="77176"/>
                </a:tc>
                <a:tc>
                  <a:txBody>
                    <a:bodyPr/>
                    <a:lstStyle/>
                    <a:p>
                      <a:pPr algn="ctr"/>
                      <a:endParaRPr lang="en-US" sz="900" cap="none" spc="0">
                        <a:solidFill>
                          <a:schemeClr val="tx1"/>
                        </a:solidFill>
                      </a:endParaRPr>
                    </a:p>
                  </a:txBody>
                  <a:tcPr marL="77176" marR="77176" marT="77176" marB="77176"/>
                </a:tc>
                <a:tc>
                  <a:txBody>
                    <a:bodyPr/>
                    <a:lstStyle/>
                    <a:p>
                      <a:pPr algn="ctr"/>
                      <a:r>
                        <a:rPr lang="en-US" sz="900" cap="none" spc="0" dirty="0"/>
                        <a:t>48.00</a:t>
                      </a:r>
                      <a:endParaRPr lang="en-US" sz="900" cap="none" spc="0" dirty="0">
                        <a:solidFill>
                          <a:schemeClr val="tx1"/>
                        </a:solidFill>
                      </a:endParaRPr>
                    </a:p>
                  </a:txBody>
                  <a:tcPr marL="77176" marR="77176" marT="77176" marB="77176"/>
                </a:tc>
                <a:tc>
                  <a:txBody>
                    <a:bodyPr/>
                    <a:lstStyle/>
                    <a:p>
                      <a:pPr algn="ctr"/>
                      <a:endParaRPr lang="en-US" sz="900" cap="none" spc="0">
                        <a:solidFill>
                          <a:schemeClr val="tx1"/>
                        </a:solidFill>
                      </a:endParaRPr>
                    </a:p>
                  </a:txBody>
                  <a:tcPr marL="77176" marR="77176" marT="77176" marB="77176"/>
                </a:tc>
                <a:extLst>
                  <a:ext uri="{0D108BD9-81ED-4DB2-BD59-A6C34878D82A}">
                    <a16:rowId xmlns:a16="http://schemas.microsoft.com/office/drawing/2014/main" xmlns="" val="3749649665"/>
                  </a:ext>
                </a:extLst>
              </a:tr>
              <a:tr h="322984">
                <a:tc>
                  <a:txBody>
                    <a:bodyPr/>
                    <a:lstStyle/>
                    <a:p>
                      <a:pPr algn="ctr"/>
                      <a:r>
                        <a:rPr lang="en-US" sz="900" cap="none" spc="0"/>
                        <a:t>DIS</a:t>
                      </a:r>
                      <a:endParaRPr lang="en-US" sz="900" cap="none" spc="0">
                        <a:solidFill>
                          <a:schemeClr val="tx1"/>
                        </a:solidFill>
                      </a:endParaRPr>
                    </a:p>
                  </a:txBody>
                  <a:tcPr marL="77176" marR="77176" marT="77176" marB="77176"/>
                </a:tc>
                <a:tc>
                  <a:txBody>
                    <a:bodyPr/>
                    <a:lstStyle/>
                    <a:p>
                      <a:pPr algn="ctr"/>
                      <a:r>
                        <a:rPr lang="en-US" sz="900" cap="none" spc="0" dirty="0"/>
                        <a:t>80.00</a:t>
                      </a:r>
                      <a:endParaRPr lang="en-US" sz="900" cap="none" spc="0" dirty="0">
                        <a:solidFill>
                          <a:schemeClr val="tx1"/>
                        </a:solidFill>
                      </a:endParaRPr>
                    </a:p>
                  </a:txBody>
                  <a:tcPr marL="77176" marR="77176" marT="77176" marB="77176"/>
                </a:tc>
                <a:tc>
                  <a:txBody>
                    <a:bodyPr/>
                    <a:lstStyle/>
                    <a:p>
                      <a:pPr algn="ctr"/>
                      <a:endParaRPr lang="en-US" sz="900" cap="none" spc="0">
                        <a:solidFill>
                          <a:schemeClr val="tx1"/>
                        </a:solidFill>
                      </a:endParaRPr>
                    </a:p>
                  </a:txBody>
                  <a:tcPr marL="77176" marR="77176" marT="77176" marB="77176"/>
                </a:tc>
                <a:tc>
                  <a:txBody>
                    <a:bodyPr/>
                    <a:lstStyle/>
                    <a:p>
                      <a:pPr algn="ctr"/>
                      <a:r>
                        <a:rPr lang="en-US" sz="900" cap="none" spc="0" dirty="0"/>
                        <a:t>64.00</a:t>
                      </a:r>
                      <a:endParaRPr lang="en-US" sz="900" cap="none" spc="0" dirty="0">
                        <a:solidFill>
                          <a:schemeClr val="tx1"/>
                        </a:solidFill>
                      </a:endParaRPr>
                    </a:p>
                  </a:txBody>
                  <a:tcPr marL="77176" marR="77176" marT="77176" marB="77176"/>
                </a:tc>
                <a:tc>
                  <a:txBody>
                    <a:bodyPr/>
                    <a:lstStyle/>
                    <a:p>
                      <a:pPr algn="ctr"/>
                      <a:endParaRPr lang="en-US" sz="900" cap="none" spc="0">
                        <a:solidFill>
                          <a:schemeClr val="tx1"/>
                        </a:solidFill>
                      </a:endParaRPr>
                    </a:p>
                  </a:txBody>
                  <a:tcPr marL="77176" marR="77176" marT="77176" marB="77176"/>
                </a:tc>
                <a:extLst>
                  <a:ext uri="{0D108BD9-81ED-4DB2-BD59-A6C34878D82A}">
                    <a16:rowId xmlns:a16="http://schemas.microsoft.com/office/drawing/2014/main" xmlns="" val="768922015"/>
                  </a:ext>
                </a:extLst>
              </a:tr>
              <a:tr h="322984">
                <a:tc>
                  <a:txBody>
                    <a:bodyPr/>
                    <a:lstStyle/>
                    <a:p>
                      <a:pPr algn="ctr"/>
                      <a:r>
                        <a:rPr lang="en-US" sz="900" cap="none" spc="0"/>
                        <a:t>DIV</a:t>
                      </a:r>
                      <a:endParaRPr lang="en-US" sz="900" cap="none" spc="0">
                        <a:solidFill>
                          <a:schemeClr val="tx1"/>
                        </a:solidFill>
                      </a:endParaRPr>
                    </a:p>
                  </a:txBody>
                  <a:tcPr marL="77176" marR="77176" marT="77176" marB="77176"/>
                </a:tc>
                <a:tc>
                  <a:txBody>
                    <a:bodyPr/>
                    <a:lstStyle/>
                    <a:p>
                      <a:pPr algn="ctr"/>
                      <a:r>
                        <a:rPr lang="en-US" sz="900" cap="none" spc="0" dirty="0"/>
                        <a:t>90.00</a:t>
                      </a:r>
                      <a:endParaRPr lang="en-US" sz="900" cap="none" spc="0" dirty="0">
                        <a:solidFill>
                          <a:schemeClr val="tx1"/>
                        </a:solidFill>
                      </a:endParaRPr>
                    </a:p>
                  </a:txBody>
                  <a:tcPr marL="77176" marR="77176" marT="77176" marB="77176"/>
                </a:tc>
                <a:tc>
                  <a:txBody>
                    <a:bodyPr/>
                    <a:lstStyle/>
                    <a:p>
                      <a:pPr algn="ctr"/>
                      <a:endParaRPr lang="en-US" sz="900" cap="none" spc="0" dirty="0">
                        <a:solidFill>
                          <a:schemeClr val="tx1"/>
                        </a:solidFill>
                      </a:endParaRPr>
                    </a:p>
                  </a:txBody>
                  <a:tcPr marL="77176" marR="77176" marT="77176" marB="77176"/>
                </a:tc>
                <a:tc>
                  <a:txBody>
                    <a:bodyPr/>
                    <a:lstStyle/>
                    <a:p>
                      <a:pPr algn="ctr"/>
                      <a:r>
                        <a:rPr lang="en-US" sz="900" cap="none" spc="0" dirty="0"/>
                        <a:t>72.00</a:t>
                      </a:r>
                      <a:endParaRPr lang="en-US" sz="900" cap="none" spc="0" dirty="0">
                        <a:solidFill>
                          <a:schemeClr val="tx1"/>
                        </a:solidFill>
                      </a:endParaRPr>
                    </a:p>
                  </a:txBody>
                  <a:tcPr marL="77176" marR="77176" marT="77176" marB="77176"/>
                </a:tc>
                <a:tc>
                  <a:txBody>
                    <a:bodyPr/>
                    <a:lstStyle/>
                    <a:p>
                      <a:pPr algn="ctr"/>
                      <a:endParaRPr lang="en-US" sz="900" cap="none" spc="0">
                        <a:solidFill>
                          <a:schemeClr val="tx1"/>
                        </a:solidFill>
                      </a:endParaRPr>
                    </a:p>
                  </a:txBody>
                  <a:tcPr marL="77176" marR="77176" marT="77176" marB="77176"/>
                </a:tc>
                <a:extLst>
                  <a:ext uri="{0D108BD9-81ED-4DB2-BD59-A6C34878D82A}">
                    <a16:rowId xmlns:a16="http://schemas.microsoft.com/office/drawing/2014/main" xmlns="" val="1128328584"/>
                  </a:ext>
                </a:extLst>
              </a:tr>
              <a:tr h="322984">
                <a:tc>
                  <a:txBody>
                    <a:bodyPr/>
                    <a:lstStyle/>
                    <a:p>
                      <a:pPr algn="ctr"/>
                      <a:r>
                        <a:rPr lang="en-US" sz="900" cap="none" spc="0"/>
                        <a:t>REG</a:t>
                      </a:r>
                      <a:endParaRPr lang="en-US" sz="900" cap="none" spc="0">
                        <a:solidFill>
                          <a:schemeClr val="tx1"/>
                        </a:solidFill>
                      </a:endParaRPr>
                    </a:p>
                  </a:txBody>
                  <a:tcPr marL="77176" marR="77176" marT="77176" marB="77176"/>
                </a:tc>
                <a:tc>
                  <a:txBody>
                    <a:bodyPr/>
                    <a:lstStyle/>
                    <a:p>
                      <a:pPr algn="ctr"/>
                      <a:r>
                        <a:rPr lang="en-US" sz="900" cap="none" spc="0" dirty="0"/>
                        <a:t>100.00</a:t>
                      </a:r>
                      <a:endParaRPr lang="en-US" sz="900" cap="none" spc="0" dirty="0">
                        <a:solidFill>
                          <a:schemeClr val="tx1"/>
                        </a:solidFill>
                      </a:endParaRPr>
                    </a:p>
                  </a:txBody>
                  <a:tcPr marL="77176" marR="77176" marT="77176" marB="77176"/>
                </a:tc>
                <a:tc>
                  <a:txBody>
                    <a:bodyPr/>
                    <a:lstStyle/>
                    <a:p>
                      <a:pPr algn="ctr"/>
                      <a:endParaRPr lang="en-US" sz="900" cap="none" spc="0">
                        <a:solidFill>
                          <a:schemeClr val="tx1"/>
                        </a:solidFill>
                      </a:endParaRPr>
                    </a:p>
                  </a:txBody>
                  <a:tcPr marL="77176" marR="77176" marT="77176" marB="77176"/>
                </a:tc>
                <a:tc>
                  <a:txBody>
                    <a:bodyPr/>
                    <a:lstStyle/>
                    <a:p>
                      <a:pPr algn="ctr"/>
                      <a:r>
                        <a:rPr lang="en-US" sz="900" cap="none" spc="0" dirty="0"/>
                        <a:t>80.00</a:t>
                      </a:r>
                      <a:endParaRPr lang="en-US" sz="900" cap="none" spc="0" dirty="0">
                        <a:solidFill>
                          <a:schemeClr val="tx1"/>
                        </a:solidFill>
                      </a:endParaRPr>
                    </a:p>
                  </a:txBody>
                  <a:tcPr marL="77176" marR="77176" marT="77176" marB="77176"/>
                </a:tc>
                <a:tc>
                  <a:txBody>
                    <a:bodyPr/>
                    <a:lstStyle/>
                    <a:p>
                      <a:pPr algn="ctr"/>
                      <a:endParaRPr lang="en-US" sz="900" cap="none" spc="0">
                        <a:solidFill>
                          <a:schemeClr val="tx1"/>
                        </a:solidFill>
                      </a:endParaRPr>
                    </a:p>
                  </a:txBody>
                  <a:tcPr marL="77176" marR="77176" marT="77176" marB="77176"/>
                </a:tc>
                <a:extLst>
                  <a:ext uri="{0D108BD9-81ED-4DB2-BD59-A6C34878D82A}">
                    <a16:rowId xmlns:a16="http://schemas.microsoft.com/office/drawing/2014/main" xmlns="" val="3197661619"/>
                  </a:ext>
                </a:extLst>
              </a:tr>
              <a:tr h="322984">
                <a:tc>
                  <a:txBody>
                    <a:bodyPr/>
                    <a:lstStyle/>
                    <a:p>
                      <a:pPr algn="ctr"/>
                      <a:r>
                        <a:rPr lang="en-US" sz="900" cap="none" spc="0"/>
                        <a:t>RVP</a:t>
                      </a:r>
                      <a:endParaRPr lang="en-US" sz="900" cap="none" spc="0">
                        <a:solidFill>
                          <a:schemeClr val="tx1"/>
                        </a:solidFill>
                      </a:endParaRPr>
                    </a:p>
                  </a:txBody>
                  <a:tcPr marL="77176" marR="77176" marT="77176" marB="77176"/>
                </a:tc>
                <a:tc>
                  <a:txBody>
                    <a:bodyPr/>
                    <a:lstStyle/>
                    <a:p>
                      <a:pPr algn="ctr"/>
                      <a:r>
                        <a:rPr lang="en-US" sz="900" cap="none" spc="0" dirty="0"/>
                        <a:t>125.00</a:t>
                      </a:r>
                      <a:endParaRPr lang="en-US" sz="900" cap="none" spc="0" dirty="0">
                        <a:solidFill>
                          <a:schemeClr val="tx1"/>
                        </a:solidFill>
                      </a:endParaRPr>
                    </a:p>
                  </a:txBody>
                  <a:tcPr marL="77176" marR="77176" marT="77176" marB="77176"/>
                </a:tc>
                <a:tc>
                  <a:txBody>
                    <a:bodyPr/>
                    <a:lstStyle/>
                    <a:p>
                      <a:pPr algn="ctr"/>
                      <a:r>
                        <a:rPr lang="en-US" sz="900" cap="none" spc="0" dirty="0"/>
                        <a:t>9.96</a:t>
                      </a:r>
                      <a:endParaRPr lang="en-US" sz="900" cap="none" spc="0" dirty="0">
                        <a:solidFill>
                          <a:schemeClr val="tx1"/>
                        </a:solidFill>
                      </a:endParaRPr>
                    </a:p>
                  </a:txBody>
                  <a:tcPr marL="77176" marR="77176" marT="77176" marB="77176"/>
                </a:tc>
                <a:tc>
                  <a:txBody>
                    <a:bodyPr/>
                    <a:lstStyle/>
                    <a:p>
                      <a:pPr algn="ctr"/>
                      <a:r>
                        <a:rPr lang="en-US" sz="900" cap="none" spc="0" dirty="0"/>
                        <a:t>100.00</a:t>
                      </a:r>
                      <a:endParaRPr lang="en-US" sz="900" cap="none" spc="0" dirty="0">
                        <a:solidFill>
                          <a:schemeClr val="tx1"/>
                        </a:solidFill>
                      </a:endParaRPr>
                    </a:p>
                  </a:txBody>
                  <a:tcPr marL="77176" marR="77176" marT="77176" marB="77176"/>
                </a:tc>
                <a:tc>
                  <a:txBody>
                    <a:bodyPr/>
                    <a:lstStyle/>
                    <a:p>
                      <a:pPr algn="ctr"/>
                      <a:r>
                        <a:rPr lang="en-US" sz="900" cap="none" spc="0" dirty="0"/>
                        <a:t>7.92</a:t>
                      </a:r>
                      <a:endParaRPr lang="en-US" sz="900" cap="none" spc="0" dirty="0">
                        <a:solidFill>
                          <a:schemeClr val="tx1"/>
                        </a:solidFill>
                      </a:endParaRPr>
                    </a:p>
                  </a:txBody>
                  <a:tcPr marL="77176" marR="77176" marT="77176" marB="77176"/>
                </a:tc>
                <a:extLst>
                  <a:ext uri="{0D108BD9-81ED-4DB2-BD59-A6C34878D82A}">
                    <a16:rowId xmlns:a16="http://schemas.microsoft.com/office/drawing/2014/main" xmlns="" val="3993482476"/>
                  </a:ext>
                </a:extLst>
              </a:tr>
              <a:tr h="322984">
                <a:tc>
                  <a:txBody>
                    <a:bodyPr/>
                    <a:lstStyle/>
                    <a:p>
                      <a:pPr algn="ctr"/>
                      <a:r>
                        <a:rPr lang="en-US" sz="900" cap="none" spc="0"/>
                        <a:t>1 GEN</a:t>
                      </a:r>
                      <a:endParaRPr lang="en-US" sz="900" cap="none" spc="0">
                        <a:solidFill>
                          <a:schemeClr val="tx1"/>
                        </a:solidFill>
                      </a:endParaRPr>
                    </a:p>
                  </a:txBody>
                  <a:tcPr marL="77176" marR="77176" marT="77176" marB="77176"/>
                </a:tc>
                <a:tc>
                  <a:txBody>
                    <a:bodyPr/>
                    <a:lstStyle/>
                    <a:p>
                      <a:pPr algn="ctr"/>
                      <a:r>
                        <a:rPr lang="en-US" sz="900" cap="none" spc="0" dirty="0"/>
                        <a:t>10.00</a:t>
                      </a:r>
                      <a:endParaRPr lang="en-US" sz="900" cap="none" spc="0" dirty="0">
                        <a:solidFill>
                          <a:schemeClr val="tx1"/>
                        </a:solidFill>
                      </a:endParaRPr>
                    </a:p>
                  </a:txBody>
                  <a:tcPr marL="77176" marR="77176" marT="77176" marB="77176"/>
                </a:tc>
                <a:tc>
                  <a:txBody>
                    <a:bodyPr/>
                    <a:lstStyle/>
                    <a:p>
                      <a:pPr algn="ctr"/>
                      <a:r>
                        <a:rPr lang="en-US" sz="900" cap="none" spc="0" dirty="0"/>
                        <a:t>27.00</a:t>
                      </a:r>
                      <a:endParaRPr lang="en-US" sz="900" cap="none" spc="0" dirty="0">
                        <a:solidFill>
                          <a:schemeClr val="tx1"/>
                        </a:solidFill>
                      </a:endParaRPr>
                    </a:p>
                  </a:txBody>
                  <a:tcPr marL="77176" marR="77176" marT="77176" marB="77176"/>
                </a:tc>
                <a:tc>
                  <a:txBody>
                    <a:bodyPr/>
                    <a:lstStyle/>
                    <a:p>
                      <a:pPr algn="ctr"/>
                      <a:r>
                        <a:rPr lang="en-US" sz="900" cap="none" spc="0" dirty="0">
                          <a:solidFill>
                            <a:schemeClr val="tx1"/>
                          </a:solidFill>
                        </a:rPr>
                        <a:t>8.00</a:t>
                      </a:r>
                    </a:p>
                  </a:txBody>
                  <a:tcPr marL="77176" marR="77176" marT="77176" marB="77176"/>
                </a:tc>
                <a:tc>
                  <a:txBody>
                    <a:bodyPr/>
                    <a:lstStyle/>
                    <a:p>
                      <a:pPr algn="ctr"/>
                      <a:r>
                        <a:rPr lang="en-US" sz="900" cap="none" spc="0" dirty="0"/>
                        <a:t>22.00</a:t>
                      </a:r>
                      <a:endParaRPr lang="en-US" sz="900" cap="none" spc="0" dirty="0">
                        <a:solidFill>
                          <a:schemeClr val="tx1"/>
                        </a:solidFill>
                      </a:endParaRPr>
                    </a:p>
                  </a:txBody>
                  <a:tcPr marL="77176" marR="77176" marT="77176" marB="77176"/>
                </a:tc>
                <a:extLst>
                  <a:ext uri="{0D108BD9-81ED-4DB2-BD59-A6C34878D82A}">
                    <a16:rowId xmlns:a16="http://schemas.microsoft.com/office/drawing/2014/main" xmlns="" val="1240965828"/>
                  </a:ext>
                </a:extLst>
              </a:tr>
              <a:tr h="322984">
                <a:tc>
                  <a:txBody>
                    <a:bodyPr/>
                    <a:lstStyle/>
                    <a:p>
                      <a:pPr algn="ctr"/>
                      <a:r>
                        <a:rPr lang="en-US" sz="900" cap="none" spc="0"/>
                        <a:t>2 GEN</a:t>
                      </a:r>
                      <a:endParaRPr lang="en-US" sz="900" cap="none" spc="0">
                        <a:solidFill>
                          <a:schemeClr val="tx1"/>
                        </a:solidFill>
                      </a:endParaRPr>
                    </a:p>
                  </a:txBody>
                  <a:tcPr marL="77176" marR="77176" marT="77176" marB="77176"/>
                </a:tc>
                <a:tc>
                  <a:txBody>
                    <a:bodyPr/>
                    <a:lstStyle/>
                    <a:p>
                      <a:pPr algn="ctr"/>
                      <a:r>
                        <a:rPr lang="en-US" sz="900" cap="none" spc="0" dirty="0"/>
                        <a:t>7.00</a:t>
                      </a:r>
                      <a:endParaRPr lang="en-US" sz="900" cap="none" spc="0" dirty="0">
                        <a:solidFill>
                          <a:schemeClr val="tx1"/>
                        </a:solidFill>
                      </a:endParaRPr>
                    </a:p>
                  </a:txBody>
                  <a:tcPr marL="77176" marR="77176" marT="77176" marB="77176"/>
                </a:tc>
                <a:tc>
                  <a:txBody>
                    <a:bodyPr/>
                    <a:lstStyle/>
                    <a:p>
                      <a:pPr algn="ctr"/>
                      <a:r>
                        <a:rPr lang="en-US" sz="900" cap="none" spc="0" dirty="0"/>
                        <a:t>13.00</a:t>
                      </a:r>
                      <a:endParaRPr lang="en-US" sz="900" cap="none" spc="0" dirty="0">
                        <a:solidFill>
                          <a:schemeClr val="tx1"/>
                        </a:solidFill>
                      </a:endParaRPr>
                    </a:p>
                  </a:txBody>
                  <a:tcPr marL="77176" marR="77176" marT="77176" marB="77176"/>
                </a:tc>
                <a:tc>
                  <a:txBody>
                    <a:bodyPr/>
                    <a:lstStyle/>
                    <a:p>
                      <a:pPr algn="ctr"/>
                      <a:r>
                        <a:rPr lang="en-US" sz="900" cap="none" spc="0" dirty="0">
                          <a:solidFill>
                            <a:schemeClr val="tx1"/>
                          </a:solidFill>
                        </a:rPr>
                        <a:t>5.00</a:t>
                      </a:r>
                    </a:p>
                  </a:txBody>
                  <a:tcPr marL="77176" marR="77176" marT="77176" marB="77176"/>
                </a:tc>
                <a:tc>
                  <a:txBody>
                    <a:bodyPr/>
                    <a:lstStyle/>
                    <a:p>
                      <a:pPr algn="ctr"/>
                      <a:r>
                        <a:rPr lang="en-US" sz="900" cap="none" spc="0" dirty="0"/>
                        <a:t>11.00</a:t>
                      </a:r>
                      <a:endParaRPr lang="en-US" sz="900" cap="none" spc="0" dirty="0">
                        <a:solidFill>
                          <a:schemeClr val="tx1"/>
                        </a:solidFill>
                      </a:endParaRPr>
                    </a:p>
                  </a:txBody>
                  <a:tcPr marL="77176" marR="77176" marT="77176" marB="77176"/>
                </a:tc>
                <a:extLst>
                  <a:ext uri="{0D108BD9-81ED-4DB2-BD59-A6C34878D82A}">
                    <a16:rowId xmlns:a16="http://schemas.microsoft.com/office/drawing/2014/main" xmlns="" val="2992333879"/>
                  </a:ext>
                </a:extLst>
              </a:tr>
              <a:tr h="322984">
                <a:tc>
                  <a:txBody>
                    <a:bodyPr/>
                    <a:lstStyle/>
                    <a:p>
                      <a:pPr algn="ctr"/>
                      <a:r>
                        <a:rPr lang="en-US" sz="900" cap="none" spc="0"/>
                        <a:t>3 GEN</a:t>
                      </a:r>
                      <a:endParaRPr lang="en-US" sz="900" cap="none" spc="0">
                        <a:solidFill>
                          <a:schemeClr val="tx1"/>
                        </a:solidFill>
                      </a:endParaRPr>
                    </a:p>
                  </a:txBody>
                  <a:tcPr marL="77176" marR="77176" marT="77176" marB="77176"/>
                </a:tc>
                <a:tc>
                  <a:txBody>
                    <a:bodyPr/>
                    <a:lstStyle/>
                    <a:p>
                      <a:pPr algn="ctr"/>
                      <a:r>
                        <a:rPr lang="en-US" sz="900" cap="none" spc="0" dirty="0"/>
                        <a:t>4.00</a:t>
                      </a:r>
                      <a:endParaRPr lang="en-US" sz="900" cap="none" spc="0" dirty="0">
                        <a:solidFill>
                          <a:schemeClr val="tx1"/>
                        </a:solidFill>
                      </a:endParaRPr>
                    </a:p>
                  </a:txBody>
                  <a:tcPr marL="77176" marR="77176" marT="77176" marB="77176"/>
                </a:tc>
                <a:tc>
                  <a:txBody>
                    <a:bodyPr/>
                    <a:lstStyle/>
                    <a:p>
                      <a:pPr algn="ctr"/>
                      <a:r>
                        <a:rPr lang="en-US" sz="900" cap="none" spc="0" dirty="0"/>
                        <a:t>12.00</a:t>
                      </a:r>
                      <a:endParaRPr lang="en-US" sz="900" cap="none" spc="0" dirty="0">
                        <a:solidFill>
                          <a:schemeClr val="tx1"/>
                        </a:solidFill>
                      </a:endParaRPr>
                    </a:p>
                  </a:txBody>
                  <a:tcPr marL="77176" marR="77176" marT="77176" marB="77176"/>
                </a:tc>
                <a:tc>
                  <a:txBody>
                    <a:bodyPr/>
                    <a:lstStyle/>
                    <a:p>
                      <a:pPr algn="ctr"/>
                      <a:r>
                        <a:rPr lang="en-US" sz="900" cap="none" spc="0" dirty="0">
                          <a:solidFill>
                            <a:schemeClr val="tx1"/>
                          </a:solidFill>
                        </a:rPr>
                        <a:t>3.00</a:t>
                      </a:r>
                    </a:p>
                  </a:txBody>
                  <a:tcPr marL="77176" marR="77176" marT="77176" marB="77176"/>
                </a:tc>
                <a:tc>
                  <a:txBody>
                    <a:bodyPr/>
                    <a:lstStyle/>
                    <a:p>
                      <a:pPr algn="ctr"/>
                      <a:r>
                        <a:rPr lang="en-US" sz="900" cap="none" spc="0" dirty="0"/>
                        <a:t>9.00</a:t>
                      </a:r>
                      <a:endParaRPr lang="en-US" sz="900" cap="none" spc="0" dirty="0">
                        <a:solidFill>
                          <a:schemeClr val="tx1"/>
                        </a:solidFill>
                      </a:endParaRPr>
                    </a:p>
                  </a:txBody>
                  <a:tcPr marL="77176" marR="77176" marT="77176" marB="77176"/>
                </a:tc>
                <a:extLst>
                  <a:ext uri="{0D108BD9-81ED-4DB2-BD59-A6C34878D82A}">
                    <a16:rowId xmlns:a16="http://schemas.microsoft.com/office/drawing/2014/main" xmlns="" val="2102349738"/>
                  </a:ext>
                </a:extLst>
              </a:tr>
              <a:tr h="322984">
                <a:tc>
                  <a:txBody>
                    <a:bodyPr/>
                    <a:lstStyle/>
                    <a:p>
                      <a:pPr algn="ctr"/>
                      <a:r>
                        <a:rPr lang="en-US" sz="900" cap="none" spc="0"/>
                        <a:t>4 GEN</a:t>
                      </a:r>
                      <a:endParaRPr lang="en-US" sz="900" cap="none" spc="0">
                        <a:solidFill>
                          <a:schemeClr val="tx1"/>
                        </a:solidFill>
                      </a:endParaRPr>
                    </a:p>
                  </a:txBody>
                  <a:tcPr marL="77176" marR="77176" marT="77176" marB="77176"/>
                </a:tc>
                <a:tc>
                  <a:txBody>
                    <a:bodyPr/>
                    <a:lstStyle/>
                    <a:p>
                      <a:pPr algn="ctr"/>
                      <a:r>
                        <a:rPr lang="en-US" sz="900" cap="none" spc="0" dirty="0"/>
                        <a:t>2.00</a:t>
                      </a:r>
                      <a:endParaRPr lang="en-US" sz="900" cap="none" spc="0" dirty="0">
                        <a:solidFill>
                          <a:schemeClr val="tx1"/>
                        </a:solidFill>
                      </a:endParaRPr>
                    </a:p>
                  </a:txBody>
                  <a:tcPr marL="77176" marR="77176" marT="77176" marB="77176"/>
                </a:tc>
                <a:tc>
                  <a:txBody>
                    <a:bodyPr/>
                    <a:lstStyle/>
                    <a:p>
                      <a:pPr algn="ctr"/>
                      <a:r>
                        <a:rPr lang="en-US" sz="900" cap="none" spc="0" dirty="0"/>
                        <a:t>7.00</a:t>
                      </a:r>
                      <a:endParaRPr lang="en-US" sz="900" cap="none" spc="0" dirty="0">
                        <a:solidFill>
                          <a:schemeClr val="tx1"/>
                        </a:solidFill>
                      </a:endParaRPr>
                    </a:p>
                  </a:txBody>
                  <a:tcPr marL="77176" marR="77176" marT="77176" marB="77176"/>
                </a:tc>
                <a:tc>
                  <a:txBody>
                    <a:bodyPr/>
                    <a:lstStyle/>
                    <a:p>
                      <a:pPr algn="ctr"/>
                      <a:r>
                        <a:rPr lang="en-US" sz="900" cap="none" spc="0" dirty="0"/>
                        <a:t>2.00</a:t>
                      </a:r>
                      <a:endParaRPr lang="en-US" sz="900" cap="none" spc="0" dirty="0">
                        <a:solidFill>
                          <a:schemeClr val="tx1"/>
                        </a:solidFill>
                      </a:endParaRPr>
                    </a:p>
                  </a:txBody>
                  <a:tcPr marL="77176" marR="77176" marT="77176" marB="77176"/>
                </a:tc>
                <a:tc>
                  <a:txBody>
                    <a:bodyPr/>
                    <a:lstStyle/>
                    <a:p>
                      <a:pPr algn="ctr"/>
                      <a:r>
                        <a:rPr lang="en-US" sz="900" cap="none" spc="0" dirty="0"/>
                        <a:t>6.00</a:t>
                      </a:r>
                      <a:endParaRPr lang="en-US" sz="900" cap="none" spc="0" dirty="0">
                        <a:solidFill>
                          <a:schemeClr val="tx1"/>
                        </a:solidFill>
                      </a:endParaRPr>
                    </a:p>
                  </a:txBody>
                  <a:tcPr marL="77176" marR="77176" marT="77176" marB="77176"/>
                </a:tc>
                <a:extLst>
                  <a:ext uri="{0D108BD9-81ED-4DB2-BD59-A6C34878D82A}">
                    <a16:rowId xmlns:a16="http://schemas.microsoft.com/office/drawing/2014/main" xmlns="" val="1140329943"/>
                  </a:ext>
                </a:extLst>
              </a:tr>
              <a:tr h="322984">
                <a:tc>
                  <a:txBody>
                    <a:bodyPr/>
                    <a:lstStyle/>
                    <a:p>
                      <a:pPr algn="ctr"/>
                      <a:r>
                        <a:rPr lang="en-US" sz="900" cap="none" spc="0"/>
                        <a:t>5 &amp; 6 GEN</a:t>
                      </a:r>
                      <a:endParaRPr lang="en-US" sz="900" cap="none" spc="0">
                        <a:solidFill>
                          <a:schemeClr val="tx1"/>
                        </a:solidFill>
                      </a:endParaRPr>
                    </a:p>
                  </a:txBody>
                  <a:tcPr marL="77176" marR="77176" marT="77176" marB="77176"/>
                </a:tc>
                <a:tc>
                  <a:txBody>
                    <a:bodyPr/>
                    <a:lstStyle/>
                    <a:p>
                      <a:pPr algn="ctr"/>
                      <a:r>
                        <a:rPr lang="en-US" sz="900" cap="none" spc="0" dirty="0"/>
                        <a:t>1.00</a:t>
                      </a:r>
                      <a:endParaRPr lang="en-US" sz="900" cap="none" spc="0" dirty="0">
                        <a:solidFill>
                          <a:schemeClr val="tx1"/>
                        </a:solidFill>
                      </a:endParaRPr>
                    </a:p>
                  </a:txBody>
                  <a:tcPr marL="77176" marR="77176" marT="77176" marB="77176"/>
                </a:tc>
                <a:tc>
                  <a:txBody>
                    <a:bodyPr/>
                    <a:lstStyle/>
                    <a:p>
                      <a:pPr algn="ctr"/>
                      <a:r>
                        <a:rPr lang="en-US" sz="900" cap="none" spc="0" dirty="0">
                          <a:solidFill>
                            <a:schemeClr val="tx1"/>
                          </a:solidFill>
                        </a:rPr>
                        <a:t>3.00</a:t>
                      </a:r>
                    </a:p>
                  </a:txBody>
                  <a:tcPr marL="77176" marR="77176" marT="77176" marB="77176"/>
                </a:tc>
                <a:tc>
                  <a:txBody>
                    <a:bodyPr/>
                    <a:lstStyle/>
                    <a:p>
                      <a:pPr algn="ctr"/>
                      <a:r>
                        <a:rPr lang="en-US" sz="900" cap="none" spc="0" dirty="0"/>
                        <a:t>1.00</a:t>
                      </a:r>
                      <a:endParaRPr lang="en-US" sz="900" cap="none" spc="0" dirty="0">
                        <a:solidFill>
                          <a:schemeClr val="tx1"/>
                        </a:solidFill>
                      </a:endParaRPr>
                    </a:p>
                  </a:txBody>
                  <a:tcPr marL="77176" marR="77176" marT="77176" marB="77176"/>
                </a:tc>
                <a:tc>
                  <a:txBody>
                    <a:bodyPr/>
                    <a:lstStyle/>
                    <a:p>
                      <a:pPr algn="ctr"/>
                      <a:r>
                        <a:rPr lang="en-US" sz="900" cap="none" spc="0" dirty="0"/>
                        <a:t>2.00</a:t>
                      </a:r>
                      <a:endParaRPr lang="en-US" sz="900" cap="none" spc="0" dirty="0">
                        <a:solidFill>
                          <a:schemeClr val="tx1"/>
                        </a:solidFill>
                      </a:endParaRPr>
                    </a:p>
                  </a:txBody>
                  <a:tcPr marL="77176" marR="77176" marT="77176" marB="77176"/>
                </a:tc>
                <a:extLst>
                  <a:ext uri="{0D108BD9-81ED-4DB2-BD59-A6C34878D82A}">
                    <a16:rowId xmlns:a16="http://schemas.microsoft.com/office/drawing/2014/main" xmlns="" val="1520613521"/>
                  </a:ext>
                </a:extLst>
              </a:tr>
            </a:tbl>
          </a:graphicData>
        </a:graphic>
      </p:graphicFrame>
    </p:spTree>
    <p:extLst>
      <p:ext uri="{BB962C8B-B14F-4D97-AF65-F5344CB8AC3E}">
        <p14:creationId xmlns:p14="http://schemas.microsoft.com/office/powerpoint/2010/main" val="221228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8386171-E87D-46AB-8718-4CE2A88748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6">
            <a:extLst>
              <a:ext uri="{FF2B5EF4-FFF2-40B4-BE49-F238E27FC236}">
                <a16:creationId xmlns:a16="http://schemas.microsoft.com/office/drawing/2014/main" xmlns="" id="{207CB456-8849-413C-8210-B663779A32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E513936D-D1EB-4E42-A97F-942BA1F3D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62077F55-8F05-4D88-A6AE-4EE2303E0021}"/>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n-US" sz="5400" kern="1200">
                <a:solidFill>
                  <a:schemeClr val="tx1"/>
                </a:solidFill>
                <a:latin typeface="+mj-lt"/>
                <a:ea typeface="+mj-ea"/>
                <a:cs typeface="+mj-cs"/>
              </a:rPr>
              <a:t>Group Plan</a:t>
            </a:r>
            <a:endParaRPr lang="en-US" sz="5400" kern="1200" dirty="0">
              <a:solidFill>
                <a:schemeClr val="tx1"/>
              </a:solidFill>
              <a:latin typeface="+mj-lt"/>
              <a:ea typeface="+mj-ea"/>
              <a:cs typeface="+mj-cs"/>
            </a:endParaRPr>
          </a:p>
        </p:txBody>
      </p:sp>
      <p:sp>
        <p:nvSpPr>
          <p:cNvPr id="5" name="Text Placeholder 4">
            <a:extLst>
              <a:ext uri="{FF2B5EF4-FFF2-40B4-BE49-F238E27FC236}">
                <a16:creationId xmlns:a16="http://schemas.microsoft.com/office/drawing/2014/main" xmlns="" id="{DEC186C5-6888-4A2D-B49D-310BEB0A16D2}"/>
              </a:ext>
            </a:extLst>
          </p:cNvPr>
          <p:cNvSpPr>
            <a:spLocks noGrp="1"/>
          </p:cNvSpPr>
          <p:nvPr>
            <p:ph type="body" idx="1"/>
          </p:nvPr>
        </p:nvSpPr>
        <p:spPr>
          <a:xfrm>
            <a:off x="1524000" y="4118088"/>
            <a:ext cx="9144000" cy="1393711"/>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p:txBody>
      </p:sp>
      <p:sp>
        <p:nvSpPr>
          <p:cNvPr id="6" name="Footer Placeholder 5">
            <a:extLst>
              <a:ext uri="{FF2B5EF4-FFF2-40B4-BE49-F238E27FC236}">
                <a16:creationId xmlns:a16="http://schemas.microsoft.com/office/drawing/2014/main" xmlns="" id="{10C27FF9-A902-4985-B81F-5D318F488330}"/>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r>
              <a:rPr kumimoji="0" lang="en-US" b="0" i="0" u="none" strike="noStrike" kern="1200" cap="none" spc="0" normalizeH="0" baseline="0" noProof="0">
                <a:ln>
                  <a:noFill/>
                </a:ln>
                <a:solidFill>
                  <a:srgbClr val="898989"/>
                </a:solidFill>
                <a:effectLst/>
                <a:uLnTx/>
                <a:uFillTx/>
                <a:latin typeface="+mn-lt"/>
                <a:ea typeface="+mn-ea"/>
                <a:cs typeface="+mn-cs"/>
              </a:rPr>
              <a:t>Internal Use Only</a:t>
            </a:r>
          </a:p>
        </p:txBody>
      </p:sp>
      <p:sp>
        <p:nvSpPr>
          <p:cNvPr id="7" name="Slide Number Placeholder 6">
            <a:extLst>
              <a:ext uri="{FF2B5EF4-FFF2-40B4-BE49-F238E27FC236}">
                <a16:creationId xmlns:a16="http://schemas.microsoft.com/office/drawing/2014/main" xmlns="" id="{50BED398-94BF-4DD5-936A-91399A8617E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defTabSz="914400" fontAlgn="auto">
              <a:spcBef>
                <a:spcPts val="0"/>
              </a:spcBef>
              <a:spcAft>
                <a:spcPts val="600"/>
              </a:spcAft>
              <a:buClrTx/>
              <a:buSzTx/>
              <a:buFontTx/>
              <a:buNone/>
              <a:tabLst/>
              <a:defRPr/>
            </a:pPr>
            <a:fld id="{59841BEB-983A-42E8-83E0-167D6306776C}" type="slidenum">
              <a:rPr kumimoji="0" lang="en-US" b="0" i="0" u="none" strike="noStrike" cap="none" spc="0" normalizeH="0" baseline="0" noProof="0">
                <a:ln>
                  <a:noFill/>
                </a:ln>
                <a:solidFill>
                  <a:srgbClr val="898989"/>
                </a:solidFill>
                <a:effectLst/>
                <a:uLnTx/>
                <a:uFillTx/>
              </a:rPr>
              <a:pPr marR="0" lvl="0" indent="0" defTabSz="914400" fontAlgn="auto">
                <a:spcBef>
                  <a:spcPts val="0"/>
                </a:spcBef>
                <a:spcAft>
                  <a:spcPts val="600"/>
                </a:spcAft>
                <a:buClrTx/>
                <a:buSzTx/>
                <a:buFontTx/>
                <a:buNone/>
                <a:tabLst/>
                <a:defRPr/>
              </a:pPr>
              <a:t>8</a:t>
            </a:fld>
            <a:endParaRPr kumimoji="0" lang="en-US" b="0" i="0" u="none" strike="noStrike" cap="none" spc="0" normalizeH="0" baseline="0" noProof="0">
              <a:ln>
                <a:noFill/>
              </a:ln>
              <a:solidFill>
                <a:srgbClr val="898989"/>
              </a:solidFill>
              <a:effectLst/>
              <a:uLnTx/>
              <a:uFillTx/>
            </a:endParaRPr>
          </a:p>
        </p:txBody>
      </p:sp>
    </p:spTree>
    <p:extLst>
      <p:ext uri="{BB962C8B-B14F-4D97-AF65-F5344CB8AC3E}">
        <p14:creationId xmlns:p14="http://schemas.microsoft.com/office/powerpoint/2010/main" val="235831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5EB8D42-3207-48ED-8A80-110CF58AC36E}"/>
              </a:ext>
            </a:extLst>
          </p:cNvPr>
          <p:cNvSpPr>
            <a:spLocks noGrp="1"/>
          </p:cNvSpPr>
          <p:nvPr>
            <p:ph type="title"/>
          </p:nvPr>
        </p:nvSpPr>
        <p:spPr>
          <a:xfrm>
            <a:off x="1136428" y="627564"/>
            <a:ext cx="7474172" cy="1325563"/>
          </a:xfrm>
        </p:spPr>
        <p:txBody>
          <a:bodyPr>
            <a:normAutofit/>
          </a:bodyPr>
          <a:lstStyle/>
          <a:p>
            <a:r>
              <a:rPr lang="en-US" dirty="0"/>
              <a:t>Group Plan</a:t>
            </a:r>
          </a:p>
        </p:txBody>
      </p:sp>
      <p:sp>
        <p:nvSpPr>
          <p:cNvPr id="7" name="Content Placeholder 6">
            <a:extLst>
              <a:ext uri="{FF2B5EF4-FFF2-40B4-BE49-F238E27FC236}">
                <a16:creationId xmlns:a16="http://schemas.microsoft.com/office/drawing/2014/main" xmlns="" id="{E7F00A52-17F4-4564-8639-2E8A8682DCFC}"/>
              </a:ext>
            </a:extLst>
          </p:cNvPr>
          <p:cNvSpPr>
            <a:spLocks noGrp="1"/>
          </p:cNvSpPr>
          <p:nvPr>
            <p:ph idx="1"/>
          </p:nvPr>
        </p:nvSpPr>
        <p:spPr>
          <a:xfrm>
            <a:off x="1136429" y="2278173"/>
            <a:ext cx="6467867" cy="3450613"/>
          </a:xfrm>
        </p:spPr>
        <p:txBody>
          <a:bodyPr anchor="ctr">
            <a:normAutofit lnSpcReduction="10000"/>
          </a:bodyPr>
          <a:lstStyle/>
          <a:p>
            <a:pPr marL="0" indent="0">
              <a:buNone/>
            </a:pPr>
            <a:r>
              <a:rPr lang="en-US" sz="1400" dirty="0"/>
              <a:t>What are Group PLPP memberships?</a:t>
            </a:r>
          </a:p>
          <a:p>
            <a:pPr marL="0" indent="0">
              <a:buNone/>
            </a:pPr>
            <a:r>
              <a:rPr lang="en-US" sz="1400" dirty="0"/>
              <a:t>Group PLPP membership provides the same coverage benefits as the Family membership, but is offered through places of employment. </a:t>
            </a:r>
            <a:br>
              <a:rPr lang="en-US" sz="1400" dirty="0"/>
            </a:br>
            <a:r>
              <a:rPr lang="en-US" sz="1400" dirty="0"/>
              <a:t>A minimum of five members is required to set up a group.</a:t>
            </a:r>
            <a:br>
              <a:rPr lang="en-US" sz="1400" dirty="0"/>
            </a:br>
            <a:r>
              <a:rPr lang="en-US" sz="1400" dirty="0"/>
              <a:t>Only three members are required if an employer is paying for the memberships as employee benefit.</a:t>
            </a:r>
          </a:p>
          <a:p>
            <a:pPr marL="0" indent="0">
              <a:buNone/>
            </a:pPr>
            <a:endParaRPr lang="en-US" sz="1400" dirty="0"/>
          </a:p>
          <a:p>
            <a:pPr marL="0" indent="0">
              <a:buNone/>
            </a:pPr>
            <a:r>
              <a:rPr lang="en-US" sz="1400" dirty="0"/>
              <a:t>How do you set up a group?</a:t>
            </a:r>
          </a:p>
          <a:p>
            <a:r>
              <a:rPr lang="en-US" sz="1400" dirty="0"/>
              <a:t>Complete a group authorization form (available online at POL/Products/PLPP/State-Specific Information (click on your state)/Forms/Get Form.</a:t>
            </a:r>
          </a:p>
          <a:p>
            <a:r>
              <a:rPr lang="en-US" sz="1400" dirty="0"/>
              <a:t>Have each participating employee complete the PLPP membership application and attach to the group authorization form. (POL/Products/PLPP/State-Specific Information (click on your state)/Forms/Get Form.)</a:t>
            </a:r>
          </a:p>
          <a:p>
            <a:r>
              <a:rPr lang="en-US" sz="1400" dirty="0"/>
              <a:t>Attach first monies to all paperwork being sent to LegalShield in order to receive immediate compensation and credit.</a:t>
            </a:r>
          </a:p>
          <a:p>
            <a:pPr marL="0" indent="0">
              <a:buNone/>
            </a:pPr>
            <a:endParaRPr lang="en-US" sz="1100" dirty="0"/>
          </a:p>
        </p:txBody>
      </p:sp>
      <p:sp>
        <p:nvSpPr>
          <p:cNvPr id="4" name="Footer Placeholder 3">
            <a:extLst>
              <a:ext uri="{FF2B5EF4-FFF2-40B4-BE49-F238E27FC236}">
                <a16:creationId xmlns:a16="http://schemas.microsoft.com/office/drawing/2014/main" xmlns="" id="{63198112-CCB6-41EC-B538-F170D9AE6852}"/>
              </a:ext>
            </a:extLst>
          </p:cNvPr>
          <p:cNvSpPr>
            <a:spLocks noGrp="1"/>
          </p:cNvSpPr>
          <p:nvPr>
            <p:ph type="ftr" sz="quarter" idx="11"/>
          </p:nvPr>
        </p:nvSpPr>
        <p:spPr>
          <a:xfrm>
            <a:off x="1103859" y="6356350"/>
            <a:ext cx="4894169" cy="365125"/>
          </a:xfrm>
        </p:spPr>
        <p:txBody>
          <a:bodyPr>
            <a:normAutofit/>
          </a:bodyPr>
          <a:lstStyle/>
          <a:p>
            <a:pPr marL="0" marR="0" lvl="0" indent="0" algn="l" defTabSz="914400" rtl="0" eaLnBrk="1" fontAlgn="auto" latinLnBrk="0" hangingPunct="1">
              <a:spcBef>
                <a:spcPts val="0"/>
              </a:spcBef>
              <a:spcAft>
                <a:spcPts val="600"/>
              </a:spcAft>
              <a:buClrTx/>
              <a:buSzTx/>
              <a:buFontTx/>
              <a:buNone/>
              <a:tabLst/>
              <a:defRPr/>
            </a:pPr>
            <a:r>
              <a:rPr kumimoji="0" lang="en-US" sz="1050"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Internal Use Only</a:t>
            </a:r>
          </a:p>
        </p:txBody>
      </p:sp>
      <p:sp>
        <p:nvSpPr>
          <p:cNvPr id="16" name="Rectangle 15">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Group">
            <a:extLst>
              <a:ext uri="{FF2B5EF4-FFF2-40B4-BE49-F238E27FC236}">
                <a16:creationId xmlns:a16="http://schemas.microsoft.com/office/drawing/2014/main" xmlns="" id="{F40CF3D1-FA7A-4412-9D5C-B9ECAE8CCBD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xmlns="" id="{30406473-E762-4B61-9D70-02176F8BEAD6}"/>
              </a:ext>
            </a:extLst>
          </p:cNvPr>
          <p:cNvSpPr>
            <a:spLocks noGrp="1"/>
          </p:cNvSpPr>
          <p:nvPr>
            <p:ph type="sldNum" sz="quarter" idx="12"/>
          </p:nvPr>
        </p:nvSpPr>
        <p:spPr>
          <a:xfrm>
            <a:off x="10341428" y="6356350"/>
            <a:ext cx="1012371"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59841BEB-983A-42E8-83E0-167D6306776C}" type="slidenum">
              <a:rPr kumimoji="0" lang="en-US"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9</a:t>
            </a:fld>
            <a:endParaRPr kumimoji="0" lang="en-US"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7400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1729</Words>
  <Application>Microsoft Office PowerPoint</Application>
  <PresentationFormat>Widescreen</PresentationFormat>
  <Paragraphs>454</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arial</vt:lpstr>
      <vt:lpstr>Calibri</vt:lpstr>
      <vt:lpstr>Calibri Light</vt:lpstr>
      <vt:lpstr>Symbol</vt:lpstr>
      <vt:lpstr>Office Theme</vt:lpstr>
      <vt:lpstr>Acrobat Document</vt:lpstr>
      <vt:lpstr>Primerica Legal Protection Program Offered by LegalShield </vt:lpstr>
      <vt:lpstr>Primerica Legal Protection Program</vt:lpstr>
      <vt:lpstr>Available PLPP Plans</vt:lpstr>
      <vt:lpstr>PLPP Licensing Requirements</vt:lpstr>
      <vt:lpstr>Family &amp; Group Plan Coverage</vt:lpstr>
      <vt:lpstr>PLPP Family and Group Plan</vt:lpstr>
      <vt:lpstr>   Family  Plan   Commissions</vt:lpstr>
      <vt:lpstr>Group Plan</vt:lpstr>
      <vt:lpstr>Group Plan</vt:lpstr>
      <vt:lpstr>Group Plan Cost</vt:lpstr>
      <vt:lpstr>Businesses not considered for Group Plan</vt:lpstr>
      <vt:lpstr>Group Payment Methods</vt:lpstr>
      <vt:lpstr>   Group Commissions</vt:lpstr>
      <vt:lpstr>Business Owner Plan</vt:lpstr>
      <vt:lpstr>Business Owner Plan</vt:lpstr>
      <vt:lpstr>Business Plan Availability</vt:lpstr>
      <vt:lpstr>What the Business Plan Offers Owner Legal Plan Benefits</vt:lpstr>
      <vt:lpstr>Business Owner Plan Commission</vt:lpstr>
      <vt:lpstr>PLPP In The App Store</vt:lpstr>
      <vt:lpstr>Mobile App Demo</vt:lpstr>
      <vt:lpstr>Mobile App Demo</vt:lpstr>
      <vt:lpstr>Mobile App Demo</vt:lpstr>
      <vt:lpstr>New Client Brochure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Primerica Legal Protection Program Offered by LegalShield</dc:title>
  <dc:creator>Linhart, Kasey [PRI-1PP]</dc:creator>
  <cp:lastModifiedBy>Tim C. Lee</cp:lastModifiedBy>
  <cp:revision>12</cp:revision>
  <dcterms:created xsi:type="dcterms:W3CDTF">2019-10-09T18:24:47Z</dcterms:created>
  <dcterms:modified xsi:type="dcterms:W3CDTF">2020-03-18T04:19:06Z</dcterms:modified>
</cp:coreProperties>
</file>